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74" r:id="rId5"/>
    <p:sldId id="297" r:id="rId6"/>
    <p:sldId id="298" r:id="rId7"/>
    <p:sldId id="282" r:id="rId8"/>
    <p:sldId id="283" r:id="rId9"/>
    <p:sldId id="300" r:id="rId10"/>
    <p:sldId id="299" r:id="rId11"/>
    <p:sldId id="301" r:id="rId12"/>
    <p:sldId id="302" r:id="rId13"/>
    <p:sldId id="303" r:id="rId14"/>
    <p:sldId id="305" r:id="rId15"/>
    <p:sldId id="304" r:id="rId16"/>
    <p:sldId id="306" r:id="rId17"/>
    <p:sldId id="307" r:id="rId18"/>
    <p:sldId id="309" r:id="rId19"/>
    <p:sldId id="308" r:id="rId20"/>
    <p:sldId id="284" r:id="rId21"/>
    <p:sldId id="310" r:id="rId22"/>
    <p:sldId id="311" r:id="rId23"/>
    <p:sldId id="294" r:id="rId24"/>
    <p:sldId id="295" r:id="rId25"/>
    <p:sldId id="296" r:id="rId2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E0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102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A63B18-D6B8-4D2A-A373-C1B85BA85C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7F84F1-360E-466A-AEB3-AF96754AFE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EA92F4F-476E-4DD5-B447-8E0985076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A79EBDA-1302-43C3-B1E1-5C6B1293C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3CE153-9239-4E71-ADAC-81691A4B9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97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25F5A9-5ADC-42C8-8F2D-6BDF0C129D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98D7F83-FFC4-4ED6-A488-629F01408C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D2351F-4485-4A1B-AE95-477777C14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B39A1E-8DF2-4A36-AF42-BAB860078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75E000-C67E-4E90-94DF-BAF9B494F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433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5EB8DD0-8300-4DE8-88B2-AB62C174D1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B17937-8580-4AA9-8FDC-0520E71D7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FA177B-053E-4F98-B8CF-DC91E67F2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0DCBF9D-9AB6-4BDB-8B77-66FF4C56E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3885850-1FC4-4E6D-B223-820A0768D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86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7543C7-834C-4C80-976B-70B47C944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5B94EA0-93C4-4995-8E4F-7C2BFB670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EDA025-FEDF-4BB2-B934-72233452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CFDC983-B63E-40F2-AFCA-AFBCF33A9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C3E700A-25E3-4C58-B235-91AC2BB41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3535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AF2D4C-517A-4884-AF5C-826EBCFFA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87FFED7-C916-48E5-BB18-CEA787D79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CDAEB44-B521-4324-9F9E-043F951E2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275F97F-7BC1-46A5-902F-D57667AEC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D6B553-794B-4D19-A674-1E8E577056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81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0034C5-FFD7-470C-8FB6-481F68125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EC3156-C2C5-41B8-8DF2-042D2D67A8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7617F09-97A3-4FF1-B9F9-5B59F48A39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0BE5F1-8406-44E2-8227-DEC6E9C55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A56958C-C96C-484D-9B5B-DC8CF6F2A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90960E0-677B-4B24-B2E4-843FD44A1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3478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E2F4A4-A49C-4CB0-A6F2-E53A66BCF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037785C-D5EE-4605-BCFD-0BC7D4A16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3BBE00C-EC6C-4809-8E18-7C9137EA6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D483111-0760-47EE-A3BB-70964A2A83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6331527-926B-4900-80AB-E3732FE49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2C73F1B-0734-4430-B60B-807854926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2F9C173-A4E6-4795-BCB6-4A21EDA16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5BFC351-5846-4962-8DF4-1BCD8FCAA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723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752529-6500-46C7-A813-53D43B4B1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9799D01-57A7-4516-8D2D-C4D129F1A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5981A19-9E03-455B-B83E-CA7D047D7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1A70360-1400-4CAF-AE48-9F700A777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690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0DE94E2-7FE9-44AA-9062-D9191C684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CA26B6-F2D1-4022-A2D2-F797292E7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8BAE39C-3B18-4FA3-B8E9-495DCE93C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64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64896E-A4AF-4155-A20D-D56CF5447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BF1E5D-2419-476C-A417-E22F30FD4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8F18E31-0BF4-411B-97A7-8EFDC7AFCC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783054-9ED6-432C-A7E0-9B89E07CD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5722796-8D8A-4C0D-830F-A102B5B48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0A96922-E9BE-4407-974C-2A956F6E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3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FF678C-F66F-496E-8483-8957D9F6E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4FF77D-E592-407D-9DC9-C878C5839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138A7BD-420E-41C6-8602-BC4B7EE99E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7820788-088D-46E7-8C5F-7BA62BD3F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88BF146-D660-4754-8B7A-A5DB733C9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A7BAE13-9FB5-437C-92A7-5656B1BD1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50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7DD042A-7AE1-46BE-A698-BFA717B9E0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790289-6EA0-4B67-B767-9E5D2542AF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5E70CA2-4FE9-4DDF-AAC6-ACE3532683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90A84-89E8-4809-B728-A413DC596E28}" type="datetimeFigureOut">
              <a:rPr kumimoji="1" lang="ja-JP" altLang="en-US" smtClean="0"/>
              <a:t>2021/5/26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2DFA3B-1676-447A-968E-701D95601C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4A2034E-1D9D-451A-BFD2-90843E23E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4ED2CB-3913-482E-AC82-D5ED8B1983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2299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E6F69CEA-2920-4B1A-B640-8B4E3A5C5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453" y="3245686"/>
            <a:ext cx="2952332" cy="3046987"/>
          </a:xfrm>
          <a:prstGeom prst="rect">
            <a:avLst/>
          </a:prstGeom>
        </p:spPr>
      </p:pic>
      <p:sp>
        <p:nvSpPr>
          <p:cNvPr id="8" name="二等辺三角形 7">
            <a:extLst>
              <a:ext uri="{FF2B5EF4-FFF2-40B4-BE49-F238E27FC236}">
                <a16:creationId xmlns:a16="http://schemas.microsoft.com/office/drawing/2014/main" id="{CFD473D5-78A6-4F7F-BCD0-844D73986359}"/>
              </a:ext>
            </a:extLst>
          </p:cNvPr>
          <p:cNvSpPr/>
          <p:nvPr/>
        </p:nvSpPr>
        <p:spPr>
          <a:xfrm rot="3634078">
            <a:off x="6342138" y="2934699"/>
            <a:ext cx="1671528" cy="3822847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1D9DB70-1F99-404B-B016-7CD93B7C6086}"/>
              </a:ext>
            </a:extLst>
          </p:cNvPr>
          <p:cNvSpPr/>
          <p:nvPr/>
        </p:nvSpPr>
        <p:spPr>
          <a:xfrm>
            <a:off x="1630674" y="671700"/>
            <a:ext cx="8930650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800" dirty="0">
                <a:latin typeface="游明朝" panose="02020400000000000000" pitchFamily="18" charset="-128"/>
                <a:cs typeface="Times New Roman" panose="02020603050405020304" pitchFamily="18" charset="0"/>
              </a:rPr>
              <a:t>Processing</a:t>
            </a:r>
            <a:r>
              <a:rPr lang="ja-JP" altLang="ja-JP" sz="8800" dirty="0">
                <a:ea typeface="游明朝" panose="02020400000000000000" pitchFamily="18" charset="-128"/>
                <a:cs typeface="Times New Roman" panose="02020603050405020304" pitchFamily="18" charset="0"/>
              </a:rPr>
              <a:t>第</a:t>
            </a:r>
            <a:r>
              <a:rPr lang="ja-JP" altLang="en-US" sz="8800" dirty="0">
                <a:ea typeface="游明朝" panose="02020400000000000000" pitchFamily="18" charset="-128"/>
                <a:cs typeface="Times New Roman" panose="02020603050405020304" pitchFamily="18" charset="0"/>
              </a:rPr>
              <a:t>２</a:t>
            </a:r>
            <a:r>
              <a:rPr lang="ja-JP" altLang="ja-JP" sz="8800" dirty="0">
                <a:ea typeface="游明朝" panose="02020400000000000000" pitchFamily="18" charset="-128"/>
                <a:cs typeface="Times New Roman" panose="02020603050405020304" pitchFamily="18" charset="0"/>
              </a:rPr>
              <a:t>回</a:t>
            </a:r>
            <a:endParaRPr lang="ja-JP" altLang="en-US" sz="88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3E61A2D0-CFC1-4112-B116-705CEB05C2C8}"/>
              </a:ext>
            </a:extLst>
          </p:cNvPr>
          <p:cNvSpPr/>
          <p:nvPr/>
        </p:nvSpPr>
        <p:spPr>
          <a:xfrm>
            <a:off x="207058" y="1905506"/>
            <a:ext cx="1177788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96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いろいろな色を</a:t>
            </a:r>
            <a:endParaRPr lang="en-US" altLang="ja-JP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使ってみよう！！</a:t>
            </a:r>
            <a:endParaRPr lang="ja-JP" altLang="en-US" sz="96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538D785A-2CE1-4105-814F-E57116302F68}"/>
              </a:ext>
            </a:extLst>
          </p:cNvPr>
          <p:cNvSpPr/>
          <p:nvPr/>
        </p:nvSpPr>
        <p:spPr>
          <a:xfrm>
            <a:off x="515888" y="4846123"/>
            <a:ext cx="2449286" cy="158540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AC4A999-91A9-4D40-951E-1D85A71E2B6F}"/>
              </a:ext>
            </a:extLst>
          </p:cNvPr>
          <p:cNvSpPr/>
          <p:nvPr/>
        </p:nvSpPr>
        <p:spPr>
          <a:xfrm>
            <a:off x="3282713" y="4846123"/>
            <a:ext cx="1502229" cy="144655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770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539093" y="1156766"/>
            <a:ext cx="3366053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背景の色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2400" dirty="0"/>
              <a:t> </a:t>
            </a:r>
            <a:endParaRPr kumimoji="0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3962399" y="1166142"/>
            <a:ext cx="7897092" cy="1435665"/>
          </a:xfrm>
          <a:prstGeom prst="wedgeRoundRectCallout">
            <a:avLst>
              <a:gd name="adj1" fmla="val -3299"/>
              <a:gd name="adj2" fmla="val 74711"/>
              <a:gd name="adj3" fmla="val 16667"/>
            </a:avLst>
          </a:prstGeom>
          <a:solidFill>
            <a:srgbClr val="B4E0C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</a:t>
            </a: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は、背景という意味で</a:t>
            </a:r>
            <a:r>
              <a:rPr kumimoji="0" lang="en-US" altLang="ja-JP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(181,240,198);</a:t>
            </a: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は、色をあらわします。</a:t>
            </a:r>
            <a:endParaRPr kumimoji="0" lang="en-US" altLang="ja-JP" sz="32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1011533" y="4516283"/>
            <a:ext cx="5937051" cy="1693634"/>
          </a:xfrm>
          <a:prstGeom prst="wedgeRoundRectCallout">
            <a:avLst>
              <a:gd name="adj1" fmla="val 60373"/>
              <a:gd name="adj2" fmla="val -48148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 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は、赤だったので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kumimoji="0" lang="ja-JP" altLang="en-US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だ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円）は、赤に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なりました。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90B755B-80B5-453B-BECE-16609C1589C2}"/>
              </a:ext>
            </a:extLst>
          </p:cNvPr>
          <p:cNvSpPr txBox="1"/>
          <p:nvPr/>
        </p:nvSpPr>
        <p:spPr>
          <a:xfrm>
            <a:off x="9209524" y="5976271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３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01488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  <a:solidFill>
            <a:schemeClr val="bg1">
              <a:lumMod val="85000"/>
            </a:schemeClr>
          </a:solidFill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  <a:grpFill/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3154017" y="1125924"/>
            <a:ext cx="3366053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背景の色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7321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2400" dirty="0"/>
              <a:t> </a:t>
            </a:r>
            <a:endParaRPr kumimoji="0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D68BC492-67A2-4568-98BF-A8AED2B8AEFA}"/>
              </a:ext>
            </a:extLst>
          </p:cNvPr>
          <p:cNvSpPr/>
          <p:nvPr/>
        </p:nvSpPr>
        <p:spPr>
          <a:xfrm>
            <a:off x="1546854" y="3385012"/>
            <a:ext cx="4905829" cy="2906420"/>
          </a:xfrm>
          <a:prstGeom prst="wedgeRoundRectCallout">
            <a:avLst>
              <a:gd name="adj1" fmla="val 64526"/>
              <a:gd name="adj2" fmla="val -34350"/>
              <a:gd name="adj3" fmla="val 1666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何も指定しないと、</a:t>
            </a:r>
            <a:endParaRPr kumimoji="0" lang="en-US" altLang="ja-JP" sz="32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背景は</a:t>
            </a:r>
            <a:r>
              <a:rPr kumimoji="0" lang="ja-JP" altLang="en-US" sz="4800" b="1" dirty="0">
                <a:solidFill>
                  <a:schemeClr val="tx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Times New Roman" panose="02020603050405020304" pitchFamily="18" charset="0"/>
              </a:rPr>
              <a:t>灰色</a:t>
            </a: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endParaRPr kumimoji="0" lang="en-US" altLang="ja-JP" sz="32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図形の内側は</a:t>
            </a:r>
            <a:r>
              <a:rPr kumimoji="0" lang="ja-JP" altLang="en-US" sz="4800" b="1" dirty="0">
                <a:solidFill>
                  <a:schemeClr val="tx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Times New Roman" panose="02020603050405020304" pitchFamily="18" charset="0"/>
              </a:rPr>
              <a:t>白</a:t>
            </a: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、</a:t>
            </a:r>
            <a:endParaRPr kumimoji="0" lang="en-US" altLang="ja-JP" sz="32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線は</a:t>
            </a:r>
            <a:r>
              <a:rPr kumimoji="0" lang="ja-JP" altLang="en-US" sz="4800" b="1" dirty="0">
                <a:solidFill>
                  <a:schemeClr val="tx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  <a:cs typeface="Times New Roman" panose="02020603050405020304" pitchFamily="18" charset="0"/>
              </a:rPr>
              <a:t>黒</a:t>
            </a:r>
            <a:r>
              <a:rPr kumimoji="0" lang="ja-JP" altLang="en-US" sz="3200" b="1" dirty="0">
                <a:solidFill>
                  <a:schemeClr val="tx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になります。</a:t>
            </a:r>
            <a:endParaRPr kumimoji="0" lang="en-US" altLang="ja-JP" sz="3200" b="1" dirty="0">
              <a:solidFill>
                <a:schemeClr val="tx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DF0552C-C22A-495C-B23F-6BF1FD4870D6}"/>
              </a:ext>
            </a:extLst>
          </p:cNvPr>
          <p:cNvSpPr txBox="1"/>
          <p:nvPr/>
        </p:nvSpPr>
        <p:spPr>
          <a:xfrm>
            <a:off x="9524307" y="1172932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71307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539093" y="1156766"/>
            <a:ext cx="3366053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背景の色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background(181,240,198 );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2400" dirty="0"/>
              <a:t> </a:t>
            </a:r>
            <a:endParaRPr kumimoji="0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1011533" y="4516283"/>
            <a:ext cx="5937051" cy="1693634"/>
          </a:xfrm>
          <a:prstGeom prst="wedgeRoundRectCallout">
            <a:avLst>
              <a:gd name="adj1" fmla="val 55728"/>
              <a:gd name="adj2" fmla="val -4729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色を指定することで、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背景や図形の色をつけることが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できます。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001798-8ABA-494E-BB37-E52932750976}"/>
              </a:ext>
            </a:extLst>
          </p:cNvPr>
          <p:cNvSpPr txBox="1"/>
          <p:nvPr/>
        </p:nvSpPr>
        <p:spPr>
          <a:xfrm>
            <a:off x="9473397" y="115897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80109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46B42949-FD9A-4D88-BC91-E4F4FBD74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125" y="937237"/>
            <a:ext cx="11601366" cy="7548987"/>
          </a:xfrm>
          <a:prstGeom prst="rect">
            <a:avLst/>
          </a:prstGeom>
        </p:spPr>
      </p:pic>
      <p:sp>
        <p:nvSpPr>
          <p:cNvPr id="4" name="吹き出し: 四角形 3">
            <a:extLst>
              <a:ext uri="{FF2B5EF4-FFF2-40B4-BE49-F238E27FC236}">
                <a16:creationId xmlns:a16="http://schemas.microsoft.com/office/drawing/2014/main" id="{E7A24D47-2283-493E-AC68-6A61B6AD8E3C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8692D61-34B0-4A62-BAF5-C960378D44D1}"/>
              </a:ext>
            </a:extLst>
          </p:cNvPr>
          <p:cNvSpPr txBox="1"/>
          <p:nvPr/>
        </p:nvSpPr>
        <p:spPr>
          <a:xfrm>
            <a:off x="478870" y="2380342"/>
            <a:ext cx="4347935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ill(255,0,0)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endParaRPr kumimoji="1" lang="ja-JP" altLang="en-US" sz="40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D722AC-FF21-48D2-9D0D-64D034EBDB47}"/>
              </a:ext>
            </a:extLst>
          </p:cNvPr>
          <p:cNvSpPr txBox="1"/>
          <p:nvPr/>
        </p:nvSpPr>
        <p:spPr>
          <a:xfrm>
            <a:off x="4826805" y="2380342"/>
            <a:ext cx="675821" cy="76944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赤</a:t>
            </a:r>
            <a:endParaRPr kumimoji="1" lang="ja-JP" altLang="en-US" sz="44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427286-369E-4181-BADB-8BFC91BFE928}"/>
              </a:ext>
            </a:extLst>
          </p:cNvPr>
          <p:cNvSpPr txBox="1"/>
          <p:nvPr/>
        </p:nvSpPr>
        <p:spPr>
          <a:xfrm>
            <a:off x="5805612" y="2365828"/>
            <a:ext cx="5051074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ill(255,255,0)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endParaRPr kumimoji="1" lang="ja-JP" altLang="en-US" sz="40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B51581E-B359-4C37-A8A4-3401D167890E}"/>
              </a:ext>
            </a:extLst>
          </p:cNvPr>
          <p:cNvSpPr txBox="1"/>
          <p:nvPr/>
        </p:nvSpPr>
        <p:spPr>
          <a:xfrm>
            <a:off x="10821761" y="2365828"/>
            <a:ext cx="675821" cy="76944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黄</a:t>
            </a:r>
            <a:endParaRPr kumimoji="1" lang="ja-JP" altLang="en-US" sz="44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E2CD7323-C7BF-4ACB-95EE-FA5E2CB51DC7}"/>
              </a:ext>
            </a:extLst>
          </p:cNvPr>
          <p:cNvSpPr txBox="1"/>
          <p:nvPr/>
        </p:nvSpPr>
        <p:spPr>
          <a:xfrm>
            <a:off x="756807" y="3605915"/>
            <a:ext cx="4347935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ill(0,0,255)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endParaRPr kumimoji="1" lang="ja-JP" altLang="en-US" sz="4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F5E00CC-8983-40F8-BF58-9FE43B77E4D7}"/>
              </a:ext>
            </a:extLst>
          </p:cNvPr>
          <p:cNvSpPr txBox="1"/>
          <p:nvPr/>
        </p:nvSpPr>
        <p:spPr>
          <a:xfrm>
            <a:off x="5104742" y="3605915"/>
            <a:ext cx="675821" cy="76944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青</a:t>
            </a:r>
            <a:endParaRPr kumimoji="1" lang="ja-JP" altLang="en-US" sz="44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18F836A-F700-4965-81CC-5E00FECCC176}"/>
              </a:ext>
            </a:extLst>
          </p:cNvPr>
          <p:cNvSpPr txBox="1"/>
          <p:nvPr/>
        </p:nvSpPr>
        <p:spPr>
          <a:xfrm>
            <a:off x="6313714" y="3634760"/>
            <a:ext cx="4347935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ill(0,255,0)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</a:t>
            </a:r>
            <a:r>
              <a:rPr kumimoji="1"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25D5EC3-2C63-446E-A808-F4BA5BBF39E3}"/>
              </a:ext>
            </a:extLst>
          </p:cNvPr>
          <p:cNvSpPr txBox="1"/>
          <p:nvPr/>
        </p:nvSpPr>
        <p:spPr>
          <a:xfrm>
            <a:off x="10661649" y="3634760"/>
            <a:ext cx="675821" cy="769441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緑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4918361-02E3-4897-A281-A92F89E866B4}"/>
              </a:ext>
            </a:extLst>
          </p:cNvPr>
          <p:cNvSpPr txBox="1"/>
          <p:nvPr/>
        </p:nvSpPr>
        <p:spPr>
          <a:xfrm>
            <a:off x="1746624" y="4684729"/>
            <a:ext cx="7632450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ill(0,0,0)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または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fill(0)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は、</a:t>
            </a:r>
            <a:endParaRPr kumimoji="1" lang="ja-JP" altLang="en-US" sz="40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0A9A3911-50EA-4DE1-94C5-C15DAA48B486}"/>
              </a:ext>
            </a:extLst>
          </p:cNvPr>
          <p:cNvSpPr txBox="1"/>
          <p:nvPr/>
        </p:nvSpPr>
        <p:spPr>
          <a:xfrm>
            <a:off x="9365053" y="4684728"/>
            <a:ext cx="675821" cy="76944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44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黒</a:t>
            </a:r>
            <a:endParaRPr kumimoji="1" lang="ja-JP" altLang="en-US" sz="44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8DADB65-452B-4338-AB8F-9B42A1ECEB1C}"/>
              </a:ext>
            </a:extLst>
          </p:cNvPr>
          <p:cNvSpPr txBox="1"/>
          <p:nvPr/>
        </p:nvSpPr>
        <p:spPr>
          <a:xfrm>
            <a:off x="539093" y="5661348"/>
            <a:ext cx="10460466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f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ill(</a:t>
            </a:r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255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,</a:t>
            </a:r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255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,</a:t>
            </a:r>
            <a:r>
              <a:rPr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255</a:t>
            </a:r>
            <a:r>
              <a:rPr kumimoji="1" lang="en-US" altLang="ja-JP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)</a:t>
            </a:r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または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、</a:t>
            </a:r>
            <a: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 fill(255)</a:t>
            </a: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は、</a:t>
            </a:r>
            <a:endParaRPr kumimoji="1" lang="ja-JP" altLang="en-US" sz="400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24022D0-B9FF-49AC-B2C3-735F757A09CA}"/>
              </a:ext>
            </a:extLst>
          </p:cNvPr>
          <p:cNvSpPr txBox="1"/>
          <p:nvPr/>
        </p:nvSpPr>
        <p:spPr>
          <a:xfrm>
            <a:off x="10999559" y="5661348"/>
            <a:ext cx="675821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白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91AB4CF7-BDB8-4AB8-B86B-E8D25198C462}"/>
              </a:ext>
            </a:extLst>
          </p:cNvPr>
          <p:cNvSpPr txBox="1"/>
          <p:nvPr/>
        </p:nvSpPr>
        <p:spPr>
          <a:xfrm>
            <a:off x="9327050" y="150054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483112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図 64">
            <a:extLst>
              <a:ext uri="{FF2B5EF4-FFF2-40B4-BE49-F238E27FC236}">
                <a16:creationId xmlns:a16="http://schemas.microsoft.com/office/drawing/2014/main" id="{FABAD979-B58B-4D1A-B19D-AB3FC32BA9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2" y="2259424"/>
            <a:ext cx="10854621" cy="5643844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539093" y="1156766"/>
            <a:ext cx="5861707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カラーセクター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68" name="吹き出し: 角を丸めた四角形 67">
            <a:extLst>
              <a:ext uri="{FF2B5EF4-FFF2-40B4-BE49-F238E27FC236}">
                <a16:creationId xmlns:a16="http://schemas.microsoft.com/office/drawing/2014/main" id="{29C32B93-481A-4077-8168-4FD04768F029}"/>
              </a:ext>
            </a:extLst>
          </p:cNvPr>
          <p:cNvSpPr/>
          <p:nvPr/>
        </p:nvSpPr>
        <p:spPr>
          <a:xfrm>
            <a:off x="4988447" y="2114177"/>
            <a:ext cx="6405266" cy="1178936"/>
          </a:xfrm>
          <a:prstGeom prst="wedgeRoundRectCallout">
            <a:avLst>
              <a:gd name="adj1" fmla="val -62249"/>
              <a:gd name="adj2" fmla="val 491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「ツール」→「色選択」をして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カラーセクターを出してみよう。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38A84C3-C495-4A90-9A97-CD028F364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071588"/>
            <a:ext cx="4673600" cy="3392853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603E001-DCCE-41F2-9306-1C50073382C3}"/>
              </a:ext>
            </a:extLst>
          </p:cNvPr>
          <p:cNvSpPr txBox="1"/>
          <p:nvPr/>
        </p:nvSpPr>
        <p:spPr>
          <a:xfrm>
            <a:off x="9473397" y="1347372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03181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C0B27255-8372-41C3-8D31-B4DF15AEB5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415472"/>
            <a:ext cx="8302171" cy="6027055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2C589F-78C5-467C-83F5-44E6A33F3773}"/>
              </a:ext>
            </a:extLst>
          </p:cNvPr>
          <p:cNvSpPr txBox="1"/>
          <p:nvPr/>
        </p:nvSpPr>
        <p:spPr>
          <a:xfrm>
            <a:off x="7852230" y="1690061"/>
            <a:ext cx="4064000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4400" b="1" dirty="0"/>
              <a:t>f</a:t>
            </a:r>
            <a:r>
              <a:rPr kumimoji="1" lang="en-US" altLang="ja-JP" sz="4400" b="1" dirty="0"/>
              <a:t>ill(</a:t>
            </a:r>
            <a:r>
              <a:rPr kumimoji="1" lang="en-US" altLang="ja-JP" sz="4400" b="1" dirty="0">
                <a:solidFill>
                  <a:srgbClr val="FF0000"/>
                </a:solidFill>
              </a:rPr>
              <a:t>51</a:t>
            </a:r>
            <a:r>
              <a:rPr kumimoji="1" lang="en-US" altLang="ja-JP" sz="4400" b="1" dirty="0"/>
              <a:t>,</a:t>
            </a:r>
            <a:r>
              <a:rPr kumimoji="1" lang="en-US" altLang="ja-JP" sz="4400" b="1" dirty="0">
                <a:solidFill>
                  <a:srgbClr val="00B050"/>
                </a:solidFill>
              </a:rPr>
              <a:t>183,</a:t>
            </a:r>
            <a:r>
              <a:rPr kumimoji="1" lang="en-US" altLang="ja-JP" sz="4400" b="1" dirty="0">
                <a:solidFill>
                  <a:srgbClr val="0070C0"/>
                </a:solidFill>
              </a:rPr>
              <a:t>42</a:t>
            </a:r>
            <a:r>
              <a:rPr kumimoji="1" lang="en-US" altLang="ja-JP" sz="4400" b="1" dirty="0"/>
              <a:t>);</a:t>
            </a:r>
          </a:p>
          <a:p>
            <a:r>
              <a:rPr kumimoji="1" lang="ja-JP" altLang="en-US" sz="4400" dirty="0"/>
              <a:t>で、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79028D-2C9E-4EDE-8436-0632396DA289}"/>
              </a:ext>
            </a:extLst>
          </p:cNvPr>
          <p:cNvSpPr txBox="1"/>
          <p:nvPr/>
        </p:nvSpPr>
        <p:spPr>
          <a:xfrm>
            <a:off x="8810171" y="1045029"/>
            <a:ext cx="696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dirty="0">
                <a:solidFill>
                  <a:srgbClr val="FF0000"/>
                </a:solidFill>
              </a:rPr>
              <a:t>R</a:t>
            </a:r>
            <a:endParaRPr kumimoji="1" lang="ja-JP" altLang="en-US" sz="5400" b="1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C03F77-9B2B-45EF-AA76-04EB2B8ABB55}"/>
              </a:ext>
            </a:extLst>
          </p:cNvPr>
          <p:cNvSpPr txBox="1"/>
          <p:nvPr/>
        </p:nvSpPr>
        <p:spPr>
          <a:xfrm>
            <a:off x="9753599" y="1045029"/>
            <a:ext cx="696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dirty="0">
                <a:solidFill>
                  <a:srgbClr val="00B050"/>
                </a:solidFill>
              </a:rPr>
              <a:t>G</a:t>
            </a:r>
            <a:endParaRPr kumimoji="1" lang="ja-JP" altLang="en-US" sz="5400" b="1" dirty="0">
              <a:solidFill>
                <a:srgbClr val="00B05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1F98A2-A309-47BA-BE19-188BF93E9B19}"/>
              </a:ext>
            </a:extLst>
          </p:cNvPr>
          <p:cNvSpPr txBox="1"/>
          <p:nvPr/>
        </p:nvSpPr>
        <p:spPr>
          <a:xfrm>
            <a:off x="10740570" y="1045029"/>
            <a:ext cx="6966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b="1" dirty="0">
                <a:solidFill>
                  <a:srgbClr val="0070C0"/>
                </a:solidFill>
              </a:rPr>
              <a:t>B</a:t>
            </a:r>
            <a:endParaRPr kumimoji="1" lang="ja-JP" altLang="en-US" sz="5400" b="1" dirty="0">
              <a:solidFill>
                <a:srgbClr val="0070C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CCCD198-88E8-4CA9-8CE0-BCA3E0CF58E8}"/>
              </a:ext>
            </a:extLst>
          </p:cNvPr>
          <p:cNvSpPr/>
          <p:nvPr/>
        </p:nvSpPr>
        <p:spPr>
          <a:xfrm>
            <a:off x="6241142" y="3169443"/>
            <a:ext cx="1324089" cy="352425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943CAE6C-28D4-4BD2-8800-AA31D5616CCC}"/>
              </a:ext>
            </a:extLst>
          </p:cNvPr>
          <p:cNvSpPr/>
          <p:nvPr/>
        </p:nvSpPr>
        <p:spPr>
          <a:xfrm>
            <a:off x="6241142" y="3607593"/>
            <a:ext cx="1324089" cy="352425"/>
          </a:xfrm>
          <a:prstGeom prst="rect">
            <a:avLst/>
          </a:prstGeom>
          <a:noFill/>
          <a:ln w="889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51B87156-3017-409D-BDD9-FBA96DD8697D}"/>
              </a:ext>
            </a:extLst>
          </p:cNvPr>
          <p:cNvSpPr/>
          <p:nvPr/>
        </p:nvSpPr>
        <p:spPr>
          <a:xfrm>
            <a:off x="6241142" y="4052887"/>
            <a:ext cx="1324089" cy="352425"/>
          </a:xfrm>
          <a:prstGeom prst="rect">
            <a:avLst/>
          </a:prstGeom>
          <a:noFill/>
          <a:ln w="889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4B3F07F-A9CD-4EE2-82E0-C7EF32B644D3}"/>
              </a:ext>
            </a:extLst>
          </p:cNvPr>
          <p:cNvSpPr txBox="1"/>
          <p:nvPr/>
        </p:nvSpPr>
        <p:spPr>
          <a:xfrm>
            <a:off x="8430986" y="3169443"/>
            <a:ext cx="3006270" cy="21236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ja-JP" altLang="en-US" sz="4400" dirty="0"/>
              <a:t>図形は、</a:t>
            </a:r>
            <a:endParaRPr lang="en-US" altLang="ja-JP" sz="4400" dirty="0"/>
          </a:p>
          <a:p>
            <a:r>
              <a:rPr kumimoji="1" lang="ja-JP" altLang="en-US" sz="4400" dirty="0">
                <a:solidFill>
                  <a:srgbClr val="00B05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小窓の色</a:t>
            </a:r>
            <a:r>
              <a:rPr kumimoji="1" lang="ja-JP" altLang="en-US" sz="4400" dirty="0"/>
              <a:t>に</a:t>
            </a:r>
            <a:endParaRPr kumimoji="1" lang="en-US" altLang="ja-JP" sz="4400" dirty="0"/>
          </a:p>
          <a:p>
            <a:r>
              <a:rPr lang="ja-JP" altLang="en-US" sz="4400" dirty="0"/>
              <a:t>なります。</a:t>
            </a:r>
            <a:endParaRPr kumimoji="1" lang="ja-JP" altLang="en-US" sz="4400" dirty="0"/>
          </a:p>
        </p:txBody>
      </p:sp>
      <p:sp>
        <p:nvSpPr>
          <p:cNvPr id="11" name="矢印: 左 10">
            <a:extLst>
              <a:ext uri="{FF2B5EF4-FFF2-40B4-BE49-F238E27FC236}">
                <a16:creationId xmlns:a16="http://schemas.microsoft.com/office/drawing/2014/main" id="{89EB73FA-AACB-4E94-9C5E-11DC2272C6F9}"/>
              </a:ext>
            </a:extLst>
          </p:cNvPr>
          <p:cNvSpPr/>
          <p:nvPr/>
        </p:nvSpPr>
        <p:spPr>
          <a:xfrm rot="3726245">
            <a:off x="6521485" y="2689290"/>
            <a:ext cx="2725616" cy="30088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9B4CB0DA-8FED-4B21-97C8-DCB164B7103C}"/>
              </a:ext>
            </a:extLst>
          </p:cNvPr>
          <p:cNvSpPr/>
          <p:nvPr/>
        </p:nvSpPr>
        <p:spPr>
          <a:xfrm>
            <a:off x="6664381" y="1161384"/>
            <a:ext cx="1279469" cy="435808"/>
          </a:xfrm>
          <a:prstGeom prst="rect">
            <a:avLst/>
          </a:prstGeom>
          <a:noFill/>
          <a:ln w="889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9D2E6E03-8F52-4BA2-9EC1-8FC48ED11195}"/>
              </a:ext>
            </a:extLst>
          </p:cNvPr>
          <p:cNvSpPr/>
          <p:nvPr/>
        </p:nvSpPr>
        <p:spPr>
          <a:xfrm>
            <a:off x="1750095" y="2896308"/>
            <a:ext cx="2009963" cy="625560"/>
          </a:xfrm>
          <a:prstGeom prst="wedgeRoundRectCallout">
            <a:avLst>
              <a:gd name="adj1" fmla="val 72870"/>
              <a:gd name="adj2" fmla="val -8754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ここの色</a:t>
            </a:r>
            <a:endParaRPr kumimoji="0" lang="en-US" altLang="ja-JP" sz="3600" b="1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709C48AE-6434-48C0-BA80-77E182D6DBB5}"/>
              </a:ext>
            </a:extLst>
          </p:cNvPr>
          <p:cNvSpPr/>
          <p:nvPr/>
        </p:nvSpPr>
        <p:spPr>
          <a:xfrm>
            <a:off x="3251854" y="4667541"/>
            <a:ext cx="2009963" cy="625560"/>
          </a:xfrm>
          <a:prstGeom prst="wedgeRoundRectCallout">
            <a:avLst>
              <a:gd name="adj1" fmla="val 72870"/>
              <a:gd name="adj2" fmla="val -8754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6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ここの色</a:t>
            </a:r>
            <a:endParaRPr kumimoji="0" lang="en-US" altLang="ja-JP" sz="3600" b="1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9CF67E-9E00-4C31-8FB0-8BF6AC0275A0}"/>
              </a:ext>
            </a:extLst>
          </p:cNvPr>
          <p:cNvSpPr txBox="1"/>
          <p:nvPr/>
        </p:nvSpPr>
        <p:spPr>
          <a:xfrm>
            <a:off x="9222645" y="47789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４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28367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②　ミッションに挑戦しよう！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413927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,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,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,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,</a:t>
            </a:r>
            <a:r>
              <a:rPr kumimoji="0" lang="ja-JP" altLang="en-US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);</a:t>
            </a:r>
            <a:endParaRPr kumimoji="0" lang="ja-JP" altLang="en-US" sz="2400" dirty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1285484" y="1056781"/>
            <a:ext cx="7386100" cy="1468357"/>
          </a:xfrm>
          <a:prstGeom prst="wedgeRoundRectCallout">
            <a:avLst>
              <a:gd name="adj1" fmla="val 1212"/>
              <a:gd name="adj2" fmla="val 7658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ミッション１</a:t>
            </a:r>
            <a:endParaRPr kumimoji="0" lang="en-US" altLang="ja-JP" sz="3200" b="1" dirty="0">
              <a:solidFill>
                <a:schemeClr val="bg1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カラーセクターで選んだ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RBG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の数字を入れて、色が変わるか試してみよう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001798-8ABA-494E-BB37-E52932750976}"/>
              </a:ext>
            </a:extLst>
          </p:cNvPr>
          <p:cNvSpPr txBox="1"/>
          <p:nvPr/>
        </p:nvSpPr>
        <p:spPr>
          <a:xfrm>
            <a:off x="9473397" y="115897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A1B8C082-36AF-46AC-AA23-41ECE00997EE}"/>
              </a:ext>
            </a:extLst>
          </p:cNvPr>
          <p:cNvSpPr txBox="1"/>
          <p:nvPr/>
        </p:nvSpPr>
        <p:spPr>
          <a:xfrm>
            <a:off x="2867879" y="2882610"/>
            <a:ext cx="426582" cy="4308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R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93C83F1B-2519-441F-A11B-EA7E251A9F60}"/>
              </a:ext>
            </a:extLst>
          </p:cNvPr>
          <p:cNvSpPr txBox="1"/>
          <p:nvPr/>
        </p:nvSpPr>
        <p:spPr>
          <a:xfrm>
            <a:off x="1612895" y="3287263"/>
            <a:ext cx="426582" cy="43088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R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AB5897FB-006A-4AE2-885D-26C7C1654BD3}"/>
              </a:ext>
            </a:extLst>
          </p:cNvPr>
          <p:cNvSpPr txBox="1"/>
          <p:nvPr/>
        </p:nvSpPr>
        <p:spPr>
          <a:xfrm>
            <a:off x="3535284" y="2882610"/>
            <a:ext cx="426582" cy="43088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G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1A590221-A594-4F61-BEAE-12D727E73EC4}"/>
              </a:ext>
            </a:extLst>
          </p:cNvPr>
          <p:cNvSpPr txBox="1"/>
          <p:nvPr/>
        </p:nvSpPr>
        <p:spPr>
          <a:xfrm>
            <a:off x="4212488" y="2882610"/>
            <a:ext cx="426582" cy="430887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B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9947BB0-97FD-4EB6-8E98-B3295F7933A9}"/>
              </a:ext>
            </a:extLst>
          </p:cNvPr>
          <p:cNvSpPr txBox="1"/>
          <p:nvPr/>
        </p:nvSpPr>
        <p:spPr>
          <a:xfrm>
            <a:off x="2306187" y="3306309"/>
            <a:ext cx="426582" cy="430887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G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2B49873A-014A-4576-8EA9-0699F2453FC6}"/>
              </a:ext>
            </a:extLst>
          </p:cNvPr>
          <p:cNvSpPr txBox="1"/>
          <p:nvPr/>
        </p:nvSpPr>
        <p:spPr>
          <a:xfrm>
            <a:off x="2983391" y="3306309"/>
            <a:ext cx="426582" cy="430887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r>
              <a:rPr kumimoji="1" lang="en-US" altLang="ja-JP" sz="2800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B</a:t>
            </a:r>
            <a:endParaRPr kumimoji="1" lang="ja-JP" altLang="en-US" sz="2800" dirty="0"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26DD864-E393-4F9F-BE9B-CCA554F0E9EF}"/>
              </a:ext>
            </a:extLst>
          </p:cNvPr>
          <p:cNvGrpSpPr/>
          <p:nvPr/>
        </p:nvGrpSpPr>
        <p:grpSpPr>
          <a:xfrm>
            <a:off x="2381514" y="4012787"/>
            <a:ext cx="3817778" cy="2771559"/>
            <a:chOff x="406399" y="415472"/>
            <a:chExt cx="8302171" cy="6027055"/>
          </a:xfrm>
        </p:grpSpPr>
        <p:pic>
          <p:nvPicPr>
            <p:cNvPr id="75" name="図 74">
              <a:extLst>
                <a:ext uri="{FF2B5EF4-FFF2-40B4-BE49-F238E27FC236}">
                  <a16:creationId xmlns:a16="http://schemas.microsoft.com/office/drawing/2014/main" id="{6D7D8CB5-E898-4E05-9C3D-EF026A9712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399" y="415472"/>
              <a:ext cx="8302171" cy="6027055"/>
            </a:xfrm>
            <a:prstGeom prst="rect">
              <a:avLst/>
            </a:prstGeom>
          </p:spPr>
        </p:pic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939D95B7-E84E-48C6-AD09-ABF9B2830C71}"/>
                </a:ext>
              </a:extLst>
            </p:cNvPr>
            <p:cNvSpPr/>
            <p:nvPr/>
          </p:nvSpPr>
          <p:spPr>
            <a:xfrm>
              <a:off x="6241142" y="3169443"/>
              <a:ext cx="1324089" cy="352425"/>
            </a:xfrm>
            <a:prstGeom prst="rect">
              <a:avLst/>
            </a:prstGeom>
            <a:noFill/>
            <a:ln w="889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9D9D72D4-1A52-4C1E-B795-2696E6D008F7}"/>
                </a:ext>
              </a:extLst>
            </p:cNvPr>
            <p:cNvSpPr/>
            <p:nvPr/>
          </p:nvSpPr>
          <p:spPr>
            <a:xfrm>
              <a:off x="6241142" y="3607593"/>
              <a:ext cx="1324089" cy="352425"/>
            </a:xfrm>
            <a:prstGeom prst="rect">
              <a:avLst/>
            </a:prstGeom>
            <a:noFill/>
            <a:ln w="889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5FFD7455-5CE6-4B5E-9DC3-0C0F2B961CA7}"/>
                </a:ext>
              </a:extLst>
            </p:cNvPr>
            <p:cNvSpPr/>
            <p:nvPr/>
          </p:nvSpPr>
          <p:spPr>
            <a:xfrm>
              <a:off x="6241142" y="4052887"/>
              <a:ext cx="1324089" cy="352425"/>
            </a:xfrm>
            <a:prstGeom prst="rect">
              <a:avLst/>
            </a:prstGeom>
            <a:noFill/>
            <a:ln w="8890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E0276D4C-D5C6-4443-B405-3120BE0A77D1}"/>
                </a:ext>
              </a:extLst>
            </p:cNvPr>
            <p:cNvSpPr/>
            <p:nvPr/>
          </p:nvSpPr>
          <p:spPr>
            <a:xfrm>
              <a:off x="6664381" y="1161384"/>
              <a:ext cx="1279469" cy="435808"/>
            </a:xfrm>
            <a:prstGeom prst="rect">
              <a:avLst/>
            </a:prstGeom>
            <a:noFill/>
            <a:ln w="889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3375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②　ミッションに挑戦しよう！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err="1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980356" y="4901497"/>
            <a:ext cx="7109933" cy="1468357"/>
          </a:xfrm>
          <a:prstGeom prst="wedgeRoundRectCallout">
            <a:avLst>
              <a:gd name="adj1" fmla="val 130"/>
              <a:gd name="adj2" fmla="val -939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ミッション２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４，５行目に入れよう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⇒線の色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⇒線の太さ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001798-8ABA-494E-BB37-E52932750976}"/>
              </a:ext>
            </a:extLst>
          </p:cNvPr>
          <p:cNvSpPr txBox="1"/>
          <p:nvPr/>
        </p:nvSpPr>
        <p:spPr>
          <a:xfrm>
            <a:off x="9473397" y="115897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pic>
        <p:nvPicPr>
          <p:cNvPr id="82" name="図 81">
            <a:extLst>
              <a:ext uri="{FF2B5EF4-FFF2-40B4-BE49-F238E27FC236}">
                <a16:creationId xmlns:a16="http://schemas.microsoft.com/office/drawing/2014/main" id="{EFF0DF05-A4F8-40D0-A8CA-F6A3C931CB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421" y="656849"/>
            <a:ext cx="8155603" cy="3219188"/>
          </a:xfrm>
          <a:prstGeom prst="rect">
            <a:avLst/>
          </a:prstGeom>
        </p:spPr>
      </p:pic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3C28BECD-9F29-45BA-B503-75F3DABADD06}"/>
              </a:ext>
            </a:extLst>
          </p:cNvPr>
          <p:cNvSpPr/>
          <p:nvPr/>
        </p:nvSpPr>
        <p:spPr>
          <a:xfrm>
            <a:off x="3918047" y="2717246"/>
            <a:ext cx="1094390" cy="51790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四角形: 角を丸くする 83">
            <a:extLst>
              <a:ext uri="{FF2B5EF4-FFF2-40B4-BE49-F238E27FC236}">
                <a16:creationId xmlns:a16="http://schemas.microsoft.com/office/drawing/2014/main" id="{4B238666-B737-404D-A709-7B4D10B8E346}"/>
              </a:ext>
            </a:extLst>
          </p:cNvPr>
          <p:cNvSpPr/>
          <p:nvPr/>
        </p:nvSpPr>
        <p:spPr>
          <a:xfrm>
            <a:off x="5355120" y="1697235"/>
            <a:ext cx="455268" cy="46747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C76BD69E-2405-44CE-9A17-507DB8843862}"/>
              </a:ext>
            </a:extLst>
          </p:cNvPr>
          <p:cNvSpPr/>
          <p:nvPr/>
        </p:nvSpPr>
        <p:spPr>
          <a:xfrm>
            <a:off x="5810388" y="2555160"/>
            <a:ext cx="6116636" cy="1594379"/>
          </a:xfrm>
          <a:prstGeom prst="wedgeRoundRectCallout">
            <a:avLst>
              <a:gd name="adj1" fmla="val -109230"/>
              <a:gd name="adj2" fmla="val 5125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b="1" dirty="0"/>
              <a:t>W</a:t>
            </a:r>
            <a:r>
              <a:rPr kumimoji="1" lang="ja-JP" altLang="en-US" sz="3600" b="1" dirty="0"/>
              <a:t>は、大文字です。</a:t>
            </a:r>
            <a:endParaRPr kumimoji="1" lang="en-US" altLang="ja-JP" sz="3600" b="1" dirty="0"/>
          </a:p>
          <a:p>
            <a:pPr algn="ctr"/>
            <a:r>
              <a:rPr lang="ja-JP" altLang="en-US" sz="3600" b="1" dirty="0"/>
              <a:t>「</a:t>
            </a:r>
            <a:r>
              <a:rPr lang="en-US" altLang="ja-JP" sz="3600" b="1" dirty="0"/>
              <a:t>Shift</a:t>
            </a:r>
            <a:r>
              <a:rPr lang="ja-JP" altLang="en-US" sz="3600" b="1" dirty="0"/>
              <a:t>」を押しながら</a:t>
            </a:r>
            <a:endParaRPr lang="en-US" altLang="ja-JP" sz="3600" b="1" dirty="0"/>
          </a:p>
          <a:p>
            <a:pPr algn="ctr"/>
            <a:r>
              <a:rPr lang="ja-JP" altLang="en-US" sz="3600" b="1" dirty="0"/>
              <a:t>「</a:t>
            </a:r>
            <a:r>
              <a:rPr lang="en-US" altLang="ja-JP" sz="3600" b="1" dirty="0"/>
              <a:t>W]</a:t>
            </a:r>
            <a:r>
              <a:rPr lang="ja-JP" altLang="en-US" sz="3600" b="1" dirty="0"/>
              <a:t>を押そう</a:t>
            </a:r>
            <a:endParaRPr kumimoji="1"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1904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83" grpId="0" animBg="1"/>
      <p:bldP spid="8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②　ミッションに挑戦しよう！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err="1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980356" y="4901497"/>
            <a:ext cx="7109933" cy="1468357"/>
          </a:xfrm>
          <a:prstGeom prst="wedgeRoundRectCallout">
            <a:avLst>
              <a:gd name="adj1" fmla="val 130"/>
              <a:gd name="adj2" fmla="val -939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ミッション２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４，５行目に入れよう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⇒線の色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⇒線の太さ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001798-8ABA-494E-BB37-E52932750976}"/>
              </a:ext>
            </a:extLst>
          </p:cNvPr>
          <p:cNvSpPr txBox="1"/>
          <p:nvPr/>
        </p:nvSpPr>
        <p:spPr>
          <a:xfrm>
            <a:off x="9473397" y="115897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sp>
        <p:nvSpPr>
          <p:cNvPr id="80" name="吹き出し: 角を丸めた四角形 79">
            <a:extLst>
              <a:ext uri="{FF2B5EF4-FFF2-40B4-BE49-F238E27FC236}">
                <a16:creationId xmlns:a16="http://schemas.microsoft.com/office/drawing/2014/main" id="{DE218F00-0275-400C-93C4-CB794724DB21}"/>
              </a:ext>
            </a:extLst>
          </p:cNvPr>
          <p:cNvSpPr/>
          <p:nvPr/>
        </p:nvSpPr>
        <p:spPr>
          <a:xfrm>
            <a:off x="4139436" y="1569510"/>
            <a:ext cx="7513471" cy="1015038"/>
          </a:xfrm>
          <a:prstGeom prst="wedgeRoundRectCallout">
            <a:avLst>
              <a:gd name="adj1" fmla="val -56656"/>
              <a:gd name="adj2" fmla="val 21285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ミッション３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⇒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(10)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を（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）や（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）にしてみよう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1" name="吹き出し: 角を丸めた四角形 80">
            <a:extLst>
              <a:ext uri="{FF2B5EF4-FFF2-40B4-BE49-F238E27FC236}">
                <a16:creationId xmlns:a16="http://schemas.microsoft.com/office/drawing/2014/main" id="{DF01ACAC-3450-42A6-8C94-1E9FBB7DC60D}"/>
              </a:ext>
            </a:extLst>
          </p:cNvPr>
          <p:cNvSpPr/>
          <p:nvPr/>
        </p:nvSpPr>
        <p:spPr>
          <a:xfrm>
            <a:off x="6203852" y="3215949"/>
            <a:ext cx="5643172" cy="1015038"/>
          </a:xfrm>
          <a:prstGeom prst="wedgeRoundRectCallout">
            <a:avLst>
              <a:gd name="adj1" fmla="val 37076"/>
              <a:gd name="adj2" fmla="val 11999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ミッション４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背景や楕円を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いろいろな色に変えてみよう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841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  <p:bldP spid="8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②　ミッションに挑戦しよう！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err="1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F62CA5D6-AA5E-45FC-816B-9894C5AC4D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644" y="1589207"/>
            <a:ext cx="4774158" cy="4927223"/>
          </a:xfrm>
          <a:prstGeom prst="rect">
            <a:avLst/>
          </a:prstGeom>
        </p:spPr>
      </p:pic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980356" y="4901497"/>
            <a:ext cx="7109933" cy="1468357"/>
          </a:xfrm>
          <a:prstGeom prst="wedgeRoundRectCallout">
            <a:avLst>
              <a:gd name="adj1" fmla="val 130"/>
              <a:gd name="adj2" fmla="val -9394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ミッション２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４，５行目に入れよう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stroke(0,0,255);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　⇒線の色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⇒線の太さ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7001798-8ABA-494E-BB37-E52932750976}"/>
              </a:ext>
            </a:extLst>
          </p:cNvPr>
          <p:cNvSpPr txBox="1"/>
          <p:nvPr/>
        </p:nvSpPr>
        <p:spPr>
          <a:xfrm>
            <a:off x="9473397" y="115897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５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sp>
        <p:nvSpPr>
          <p:cNvPr id="80" name="吹き出し: 角を丸めた四角形 79">
            <a:extLst>
              <a:ext uri="{FF2B5EF4-FFF2-40B4-BE49-F238E27FC236}">
                <a16:creationId xmlns:a16="http://schemas.microsoft.com/office/drawing/2014/main" id="{DE218F00-0275-400C-93C4-CB794724DB21}"/>
              </a:ext>
            </a:extLst>
          </p:cNvPr>
          <p:cNvSpPr/>
          <p:nvPr/>
        </p:nvSpPr>
        <p:spPr>
          <a:xfrm>
            <a:off x="4139436" y="1569510"/>
            <a:ext cx="7513471" cy="1015038"/>
          </a:xfrm>
          <a:prstGeom prst="wedgeRoundRectCallout">
            <a:avLst>
              <a:gd name="adj1" fmla="val -56656"/>
              <a:gd name="adj2" fmla="val 21285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ミッション３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</a:t>
            </a:r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⇒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(10)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を（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）や（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100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）にしてみよう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1" name="吹き出し: 角を丸めた四角形 80">
            <a:extLst>
              <a:ext uri="{FF2B5EF4-FFF2-40B4-BE49-F238E27FC236}">
                <a16:creationId xmlns:a16="http://schemas.microsoft.com/office/drawing/2014/main" id="{DF01ACAC-3450-42A6-8C94-1E9FBB7DC60D}"/>
              </a:ext>
            </a:extLst>
          </p:cNvPr>
          <p:cNvSpPr/>
          <p:nvPr/>
        </p:nvSpPr>
        <p:spPr>
          <a:xfrm>
            <a:off x="6203852" y="3215949"/>
            <a:ext cx="5643172" cy="1015038"/>
          </a:xfrm>
          <a:prstGeom prst="wedgeRoundRectCallout">
            <a:avLst>
              <a:gd name="adj1" fmla="val 37076"/>
              <a:gd name="adj2" fmla="val 11999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ミッション４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背景や楕円を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いろいろな色に変えてみよう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5" name="思考の吹き出し: 雲形 64">
            <a:extLst>
              <a:ext uri="{FF2B5EF4-FFF2-40B4-BE49-F238E27FC236}">
                <a16:creationId xmlns:a16="http://schemas.microsoft.com/office/drawing/2014/main" id="{BBEBB83F-D89D-4639-980C-AD8FD4FF769F}"/>
              </a:ext>
            </a:extLst>
          </p:cNvPr>
          <p:cNvSpPr/>
          <p:nvPr/>
        </p:nvSpPr>
        <p:spPr>
          <a:xfrm>
            <a:off x="1355837" y="907061"/>
            <a:ext cx="10554563" cy="5643101"/>
          </a:xfrm>
          <a:prstGeom prst="cloudCallout">
            <a:avLst>
              <a:gd name="adj1" fmla="val -55246"/>
              <a:gd name="adj2" fmla="val 384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ミッションは、</a:t>
            </a:r>
            <a:endParaRPr kumimoji="1" lang="en-US" altLang="ja-JP" sz="48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kumimoji="1"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できるところまで。</a:t>
            </a:r>
            <a:endParaRPr kumimoji="1" lang="en-US" altLang="ja-JP" sz="48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無理をせずに</a:t>
            </a:r>
            <a:r>
              <a:rPr lang="en-US" altLang="ja-JP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…</a:t>
            </a:r>
          </a:p>
          <a:p>
            <a:pPr algn="ctr"/>
            <a:r>
              <a:rPr kumimoji="1"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１時間目はここまで</a:t>
            </a:r>
            <a:r>
              <a:rPr lang="ja-JP" altLang="en-US" sz="48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です。</a:t>
            </a:r>
            <a:endParaRPr lang="en-US" altLang="ja-JP" sz="48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kumimoji="1" lang="ja-JP" altLang="en-US" sz="48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～</a:t>
            </a:r>
            <a:r>
              <a:rPr kumimoji="1" lang="en-US" altLang="ja-JP" sz="48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color</a:t>
            </a:r>
            <a:r>
              <a:rPr kumimoji="1" lang="ja-JP" altLang="en-US" sz="4800" dirty="0" err="1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で保</a:t>
            </a:r>
            <a:r>
              <a:rPr kumimoji="1" lang="ja-JP" altLang="en-US" sz="48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存しよう～</a:t>
            </a:r>
            <a:endParaRPr kumimoji="1" lang="en-US" altLang="ja-JP" sz="4800" dirty="0">
              <a:solidFill>
                <a:srgbClr val="FFFF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27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E603A85-37BC-4B04-AC66-F0B56C2B5BD7}"/>
              </a:ext>
            </a:extLst>
          </p:cNvPr>
          <p:cNvSpPr txBox="1"/>
          <p:nvPr/>
        </p:nvSpPr>
        <p:spPr>
          <a:xfrm>
            <a:off x="571500" y="555172"/>
            <a:ext cx="113973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１</a:t>
            </a:r>
            <a:r>
              <a:rPr kumimoji="1" lang="en-US" altLang="ja-JP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.USB</a:t>
            </a:r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をさしこもう</a:t>
            </a:r>
            <a:endParaRPr lang="en-US" altLang="ja-JP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～記録ができるようにします～</a:t>
            </a:r>
            <a:endParaRPr kumimoji="1" lang="ja-JP" altLang="en-US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69AF5B2-48EB-4CAB-9B27-B31DDB252E46}"/>
              </a:ext>
            </a:extLst>
          </p:cNvPr>
          <p:cNvSpPr txBox="1"/>
          <p:nvPr/>
        </p:nvSpPr>
        <p:spPr>
          <a:xfrm>
            <a:off x="571499" y="2602826"/>
            <a:ext cx="113973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２</a:t>
            </a:r>
            <a:r>
              <a:rPr lang="en-US" altLang="ja-JP" sz="72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.</a:t>
            </a:r>
            <a:r>
              <a:rPr lang="ja-JP" altLang="en-US" sz="6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タイピングソフトに挑戦</a:t>
            </a:r>
            <a:endParaRPr kumimoji="1" lang="en-US" altLang="ja-JP" sz="6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</a:t>
            </a:r>
            <a:r>
              <a:rPr lang="ja-JP" altLang="en-US" sz="36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～毎回行います。記録が伸びるようにがんばろう～</a:t>
            </a:r>
            <a:endParaRPr kumimoji="1" lang="ja-JP" altLang="en-US" sz="36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B3CE1B-5735-4AC5-9E01-279E5650DF76}"/>
              </a:ext>
            </a:extLst>
          </p:cNvPr>
          <p:cNvSpPr txBox="1"/>
          <p:nvPr/>
        </p:nvSpPr>
        <p:spPr>
          <a:xfrm>
            <a:off x="571500" y="4790854"/>
            <a:ext cx="113973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👉終わったら、得点をアンケート</a:t>
            </a:r>
            <a:endParaRPr lang="en-US" altLang="ja-JP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　　用紙に記録します</a:t>
            </a:r>
            <a:endParaRPr kumimoji="1" lang="ja-JP" altLang="en-US" sz="5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1107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75056" y="2506964"/>
            <a:ext cx="255871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size(800,600);</a:t>
            </a:r>
          </a:p>
          <a:p>
            <a:r>
              <a:rPr lang="en-US" altLang="ja-JP" dirty="0"/>
              <a:t>stroke(255,255,0);</a:t>
            </a:r>
          </a:p>
          <a:p>
            <a:r>
              <a:rPr lang="en-US" altLang="ja-JP" dirty="0" err="1"/>
              <a:t>strokeWeight</a:t>
            </a:r>
            <a:r>
              <a:rPr lang="en-US" altLang="ja-JP" dirty="0"/>
              <a:t>(20);</a:t>
            </a:r>
          </a:p>
          <a:p>
            <a:r>
              <a:rPr lang="en-US" altLang="ja-JP" dirty="0" err="1"/>
              <a:t>rect</a:t>
            </a:r>
            <a:r>
              <a:rPr lang="en-US" altLang="ja-JP" dirty="0"/>
              <a:t>(150,100,500,400);</a:t>
            </a:r>
            <a:endParaRPr lang="ja-JP" altLang="en-US" dirty="0"/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③　デザインしてみよう</a:t>
            </a: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688163" y="3929425"/>
            <a:ext cx="4559698" cy="2581369"/>
          </a:xfrm>
          <a:prstGeom prst="wedgeRoundRectCallout">
            <a:avLst>
              <a:gd name="adj1" fmla="val -35369"/>
              <a:gd name="adj2" fmla="val -57362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打ってみよう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size(800,600);</a:t>
            </a:r>
          </a:p>
          <a:p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stroke(255,255,0);</a:t>
            </a:r>
          </a:p>
          <a:p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strokeWeight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(20);</a:t>
            </a:r>
          </a:p>
          <a:p>
            <a:r>
              <a:rPr kumimoji="0" lang="en-US" altLang="ja-JP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rect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(150,100,500,400);</a:t>
            </a:r>
            <a:endParaRPr kumimoji="0" lang="ja-JP" altLang="en-US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28797081-1087-444B-8B42-1DAF13E5BC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4294" y="2707889"/>
            <a:ext cx="4737208" cy="368943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26CABDF-7E6F-41EE-86E9-555510360BBD}"/>
              </a:ext>
            </a:extLst>
          </p:cNvPr>
          <p:cNvSpPr txBox="1"/>
          <p:nvPr/>
        </p:nvSpPr>
        <p:spPr>
          <a:xfrm>
            <a:off x="3611255" y="4456266"/>
            <a:ext cx="2928732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キャンパスの大きさ</a:t>
            </a: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A57FF3AF-16CF-4090-BEB6-A557C6782325}"/>
              </a:ext>
            </a:extLst>
          </p:cNvPr>
          <p:cNvSpPr txBox="1"/>
          <p:nvPr/>
        </p:nvSpPr>
        <p:spPr>
          <a:xfrm>
            <a:off x="4187688" y="4989276"/>
            <a:ext cx="126015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/>
              <a:t>線の色</a:t>
            </a: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ECE072C6-D6AA-452C-A9ED-C9B618C3A175}"/>
              </a:ext>
            </a:extLst>
          </p:cNvPr>
          <p:cNvSpPr txBox="1"/>
          <p:nvPr/>
        </p:nvSpPr>
        <p:spPr>
          <a:xfrm>
            <a:off x="4253949" y="5516119"/>
            <a:ext cx="1457738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線の太さ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1E7B1C09-C784-4052-AA4A-FCDFBE5245D0}"/>
              </a:ext>
            </a:extLst>
          </p:cNvPr>
          <p:cNvSpPr txBox="1"/>
          <p:nvPr/>
        </p:nvSpPr>
        <p:spPr>
          <a:xfrm>
            <a:off x="4992147" y="6049129"/>
            <a:ext cx="1103853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四角形</a:t>
            </a:r>
          </a:p>
        </p:txBody>
      </p:sp>
      <p:sp>
        <p:nvSpPr>
          <p:cNvPr id="78" name="吹き出し: 角を丸めた四角形 77">
            <a:extLst>
              <a:ext uri="{FF2B5EF4-FFF2-40B4-BE49-F238E27FC236}">
                <a16:creationId xmlns:a16="http://schemas.microsoft.com/office/drawing/2014/main" id="{B00D58AF-78D2-4A4D-9DCF-7328C845B175}"/>
              </a:ext>
            </a:extLst>
          </p:cNvPr>
          <p:cNvSpPr/>
          <p:nvPr/>
        </p:nvSpPr>
        <p:spPr>
          <a:xfrm>
            <a:off x="7046973" y="1125924"/>
            <a:ext cx="4559698" cy="1581965"/>
          </a:xfrm>
          <a:prstGeom prst="wedgeRoundRectCallout">
            <a:avLst>
              <a:gd name="adj1" fmla="val -36532"/>
              <a:gd name="adj2" fmla="val -42474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このようなデザインの</a:t>
            </a:r>
            <a:endParaRPr lang="en-US" altLang="ja-JP" sz="3200" b="1" dirty="0">
              <a:solidFill>
                <a:schemeClr val="bg1"/>
              </a:solidFill>
            </a:endParaRPr>
          </a:p>
          <a:p>
            <a:r>
              <a:rPr lang="ja-JP" altLang="en-US" sz="3200" b="1" dirty="0">
                <a:solidFill>
                  <a:schemeClr val="bg1"/>
                </a:solidFill>
              </a:rPr>
              <a:t>「わく」を　描くことができます。</a:t>
            </a:r>
            <a:endParaRPr lang="en-US" altLang="ja-JP" sz="3200" b="1" dirty="0">
              <a:solidFill>
                <a:schemeClr val="bg1"/>
              </a:solidFill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651CF09D-3DB2-4D38-BCB9-4819062E5AFB}"/>
              </a:ext>
            </a:extLst>
          </p:cNvPr>
          <p:cNvSpPr txBox="1"/>
          <p:nvPr/>
        </p:nvSpPr>
        <p:spPr>
          <a:xfrm>
            <a:off x="7911549" y="3929425"/>
            <a:ext cx="2743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rect-1</a:t>
            </a:r>
            <a:r>
              <a:rPr kumimoji="1" lang="ja-JP" altLang="en-US" sz="4000" dirty="0"/>
              <a:t>で</a:t>
            </a:r>
            <a:endParaRPr kumimoji="1" lang="en-US" altLang="ja-JP" sz="4000" dirty="0"/>
          </a:p>
          <a:p>
            <a:r>
              <a:rPr lang="ja-JP" altLang="en-US" sz="4000" dirty="0"/>
              <a:t>保存しよう</a:t>
            </a:r>
            <a:endParaRPr kumimoji="1" lang="ja-JP" altLang="en-US" sz="4000" dirty="0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FD2722AC-D096-45F4-B2F3-2CA02363DAE1}"/>
              </a:ext>
            </a:extLst>
          </p:cNvPr>
          <p:cNvSpPr txBox="1"/>
          <p:nvPr/>
        </p:nvSpPr>
        <p:spPr>
          <a:xfrm>
            <a:off x="9471992" y="60238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６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6690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8" grpId="0" animBg="1"/>
      <p:bldP spid="74" grpId="0" animBg="1"/>
      <p:bldP spid="76" grpId="0" animBg="1"/>
      <p:bldP spid="77" grpId="0" animBg="1"/>
      <p:bldP spid="78" grpId="0" animBg="1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3" y="970386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75056" y="2291949"/>
            <a:ext cx="27959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size(300,200);</a:t>
            </a:r>
          </a:p>
          <a:p>
            <a:r>
              <a:rPr lang="en-US" altLang="ja-JP" dirty="0"/>
              <a:t>fill(0,0,255);</a:t>
            </a:r>
          </a:p>
          <a:p>
            <a:r>
              <a:rPr lang="en-US" altLang="ja-JP" dirty="0" err="1"/>
              <a:t>textSize</a:t>
            </a:r>
            <a:r>
              <a:rPr lang="en-US" altLang="ja-JP" dirty="0"/>
              <a:t>(40);</a:t>
            </a:r>
          </a:p>
          <a:p>
            <a:r>
              <a:rPr lang="en-US" altLang="ja-JP" dirty="0"/>
              <a:t>text("MATSUDA",50,50);</a:t>
            </a:r>
            <a:endParaRPr lang="ja-JP" altLang="en-US" dirty="0"/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④　文字に表してみよう</a:t>
            </a: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3970589" y="1125924"/>
            <a:ext cx="5037974" cy="3070053"/>
          </a:xfrm>
          <a:prstGeom prst="wedgeRoundRectCallout">
            <a:avLst>
              <a:gd name="adj1" fmla="val -109148"/>
              <a:gd name="adj2" fmla="val -4181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3200" b="1" dirty="0">
                <a:solidFill>
                  <a:schemeClr val="bg1"/>
                </a:solidFill>
              </a:rPr>
              <a:t>ファイルから新規で次のように打ってみよう</a:t>
            </a:r>
            <a:r>
              <a:rPr lang="en-US" altLang="ja-JP" sz="3200" dirty="0"/>
              <a:t>size(300,200);</a:t>
            </a:r>
          </a:p>
          <a:p>
            <a:r>
              <a:rPr lang="en-US" altLang="ja-JP" sz="3200" dirty="0"/>
              <a:t>fill(0,0,255);</a:t>
            </a:r>
          </a:p>
          <a:p>
            <a:r>
              <a:rPr lang="en-US" altLang="ja-JP" sz="3200" dirty="0" err="1"/>
              <a:t>textSize</a:t>
            </a:r>
            <a:r>
              <a:rPr lang="en-US" altLang="ja-JP" sz="3200" dirty="0"/>
              <a:t>(40);</a:t>
            </a:r>
          </a:p>
          <a:p>
            <a:r>
              <a:rPr lang="en-US" altLang="ja-JP" sz="3200" dirty="0"/>
              <a:t>text("MATSUDA",50,50)</a:t>
            </a:r>
            <a:endParaRPr lang="ja-JP" altLang="en-US" sz="32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85FFC6C-CD12-46D3-A2B1-C70766CF91EA}"/>
              </a:ext>
            </a:extLst>
          </p:cNvPr>
          <p:cNvSpPr txBox="1"/>
          <p:nvPr/>
        </p:nvSpPr>
        <p:spPr>
          <a:xfrm>
            <a:off x="9471992" y="60238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６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621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93" y="970386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75056" y="2291949"/>
            <a:ext cx="279595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size(300,200);</a:t>
            </a:r>
          </a:p>
          <a:p>
            <a:r>
              <a:rPr lang="en-US" altLang="ja-JP" dirty="0"/>
              <a:t>fill(0,0,255);</a:t>
            </a:r>
          </a:p>
          <a:p>
            <a:r>
              <a:rPr lang="en-US" altLang="ja-JP" dirty="0" err="1"/>
              <a:t>textSize</a:t>
            </a:r>
            <a:r>
              <a:rPr lang="en-US" altLang="ja-JP" dirty="0"/>
              <a:t>(40);</a:t>
            </a:r>
          </a:p>
          <a:p>
            <a:r>
              <a:rPr lang="en-US" altLang="ja-JP" dirty="0"/>
              <a:t>text("MATSUDA",50,50);</a:t>
            </a:r>
            <a:endParaRPr lang="ja-JP" altLang="en-US" dirty="0"/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④　文字に表してみよう</a:t>
            </a: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539093" y="3593725"/>
            <a:ext cx="5037974" cy="2187119"/>
          </a:xfrm>
          <a:prstGeom prst="wedgeRoundRectCallout">
            <a:avLst>
              <a:gd name="adj1" fmla="val -2615"/>
              <a:gd name="adj2" fmla="val -5817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3200" dirty="0"/>
              <a:t>size(300,200);</a:t>
            </a:r>
          </a:p>
          <a:p>
            <a:r>
              <a:rPr lang="en-US" altLang="ja-JP" sz="3200" dirty="0"/>
              <a:t>fill(0,0,255);</a:t>
            </a:r>
          </a:p>
          <a:p>
            <a:r>
              <a:rPr lang="en-US" altLang="ja-JP" sz="3200" dirty="0" err="1"/>
              <a:t>textSize</a:t>
            </a:r>
            <a:r>
              <a:rPr lang="en-US" altLang="ja-JP" sz="3200" dirty="0"/>
              <a:t>(40);</a:t>
            </a:r>
          </a:p>
          <a:p>
            <a:r>
              <a:rPr lang="en-US" altLang="ja-JP" sz="3200" dirty="0"/>
              <a:t>text("MATSUDA",50,50)</a:t>
            </a:r>
            <a:endParaRPr lang="ja-JP" altLang="en-US" sz="32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86F66A0-AC89-4FEA-9A1D-D7E8935BD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938" y="1854101"/>
            <a:ext cx="6087869" cy="456052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6999A3-D536-421F-B6F4-750664CC0275}"/>
              </a:ext>
            </a:extLst>
          </p:cNvPr>
          <p:cNvSpPr txBox="1"/>
          <p:nvPr/>
        </p:nvSpPr>
        <p:spPr>
          <a:xfrm>
            <a:off x="3491986" y="3720388"/>
            <a:ext cx="2928732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キャンパスの大きさ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0E948AD-9405-4B88-A5D7-FFE9541CE121}"/>
              </a:ext>
            </a:extLst>
          </p:cNvPr>
          <p:cNvSpPr txBox="1"/>
          <p:nvPr/>
        </p:nvSpPr>
        <p:spPr>
          <a:xfrm>
            <a:off x="4019108" y="4730850"/>
            <a:ext cx="2076892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</a:rPr>
              <a:t>文字の大きさ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2F7E5D6-AA4B-4305-9B80-922FA1F6465F}"/>
              </a:ext>
            </a:extLst>
          </p:cNvPr>
          <p:cNvSpPr txBox="1"/>
          <p:nvPr/>
        </p:nvSpPr>
        <p:spPr>
          <a:xfrm>
            <a:off x="1460310" y="5651458"/>
            <a:ext cx="3540660" cy="830997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chemeClr val="bg1"/>
                </a:solidFill>
              </a:rPr>
              <a:t>MATSDA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も大文字です</a:t>
            </a:r>
            <a:endParaRPr kumimoji="1" lang="en-US" altLang="ja-JP" sz="2400" b="1" dirty="0">
              <a:solidFill>
                <a:schemeClr val="bg1"/>
              </a:solidFill>
            </a:endParaRPr>
          </a:p>
          <a:p>
            <a:r>
              <a:rPr kumimoji="1" lang="en-US" altLang="ja-JP" sz="2400" b="1" dirty="0">
                <a:solidFill>
                  <a:schemeClr val="bg1"/>
                </a:solidFill>
              </a:rPr>
              <a:t>Shift</a:t>
            </a:r>
            <a:r>
              <a:rPr kumimoji="1" lang="ja-JP" altLang="en-US" sz="2400" b="1" dirty="0">
                <a:solidFill>
                  <a:schemeClr val="bg1"/>
                </a:solidFill>
              </a:rPr>
              <a:t>を押して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F9D698-6CDC-4599-9C19-12576495818E}"/>
              </a:ext>
            </a:extLst>
          </p:cNvPr>
          <p:cNvSpPr txBox="1"/>
          <p:nvPr/>
        </p:nvSpPr>
        <p:spPr>
          <a:xfrm>
            <a:off x="4019108" y="4225619"/>
            <a:ext cx="1457738" cy="461665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solidFill>
                  <a:schemeClr val="bg1"/>
                </a:solidFill>
              </a:rPr>
              <a:t>文字の色</a:t>
            </a:r>
            <a:endParaRPr kumimoji="1" lang="ja-JP" altLang="en-US" sz="2400" b="1" dirty="0">
              <a:solidFill>
                <a:schemeClr val="bg1"/>
              </a:solidFill>
            </a:endParaRPr>
          </a:p>
        </p:txBody>
      </p:sp>
      <p:sp>
        <p:nvSpPr>
          <p:cNvPr id="13" name="吹き出し: 角を丸めた四角形 12">
            <a:extLst>
              <a:ext uri="{FF2B5EF4-FFF2-40B4-BE49-F238E27FC236}">
                <a16:creationId xmlns:a16="http://schemas.microsoft.com/office/drawing/2014/main" id="{47C298D5-1009-4683-BC01-8A27EA5644A4}"/>
              </a:ext>
            </a:extLst>
          </p:cNvPr>
          <p:cNvSpPr/>
          <p:nvPr/>
        </p:nvSpPr>
        <p:spPr>
          <a:xfrm>
            <a:off x="3940672" y="1290358"/>
            <a:ext cx="3568533" cy="567012"/>
          </a:xfrm>
          <a:prstGeom prst="wedgeRoundRectCallout">
            <a:avLst>
              <a:gd name="adj1" fmla="val -115572"/>
              <a:gd name="adj2" fmla="val 5631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S</a:t>
            </a:r>
            <a:r>
              <a:rPr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は、大文字だよ</a:t>
            </a:r>
            <a:endParaRPr kumimoji="1" lang="ja-JP" altLang="en-US" sz="3200" dirty="0">
              <a:latin typeface="HGS創英角ﾎﾟｯﾌﾟ体" panose="040B0A00000000000000" pitchFamily="50" charset="-128"/>
              <a:ea typeface="HGS創英角ﾎﾟｯﾌﾟ体" panose="040B0A00000000000000" pitchFamily="50" charset="-128"/>
            </a:endParaRPr>
          </a:p>
        </p:txBody>
      </p:sp>
      <p:sp>
        <p:nvSpPr>
          <p:cNvPr id="14" name="吹き出し: 角を丸めた四角形 13">
            <a:extLst>
              <a:ext uri="{FF2B5EF4-FFF2-40B4-BE49-F238E27FC236}">
                <a16:creationId xmlns:a16="http://schemas.microsoft.com/office/drawing/2014/main" id="{9B71D2D1-D352-4DEA-A90D-5E6CF3CBE06C}"/>
              </a:ext>
            </a:extLst>
          </p:cNvPr>
          <p:cNvSpPr/>
          <p:nvPr/>
        </p:nvSpPr>
        <p:spPr>
          <a:xfrm>
            <a:off x="5502294" y="5910374"/>
            <a:ext cx="6357197" cy="567012"/>
          </a:xfrm>
          <a:prstGeom prst="wedgeRoundRectCallout">
            <a:avLst>
              <a:gd name="adj1" fmla="val -55985"/>
              <a:gd name="adj2" fmla="val -141481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,50,50</a:t>
            </a:r>
            <a:r>
              <a:rPr kumimoji="1" lang="ja-JP" altLang="en-US" sz="3200" dirty="0">
                <a:latin typeface="HGS創英角ﾎﾟｯﾌﾟ体" panose="040B0A00000000000000" pitchFamily="50" charset="-128"/>
                <a:ea typeface="HGS創英角ﾎﾟｯﾌﾟ体" panose="040B0A00000000000000" pitchFamily="50" charset="-128"/>
              </a:rPr>
              <a:t>　は、文字の基準点です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1156F9AB-AC00-4174-9741-897AA2DDDA15}"/>
              </a:ext>
            </a:extLst>
          </p:cNvPr>
          <p:cNvSpPr/>
          <p:nvPr/>
        </p:nvSpPr>
        <p:spPr>
          <a:xfrm>
            <a:off x="6688796" y="3258571"/>
            <a:ext cx="164725" cy="16472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4C5A2F32-B886-4ABB-B285-F4312E3065EC}"/>
              </a:ext>
            </a:extLst>
          </p:cNvPr>
          <p:cNvCxnSpPr/>
          <p:nvPr/>
        </p:nvCxnSpPr>
        <p:spPr>
          <a:xfrm>
            <a:off x="5638646" y="3329753"/>
            <a:ext cx="1050150" cy="0"/>
          </a:xfrm>
          <a:prstGeom prst="straightConnector1">
            <a:avLst/>
          </a:prstGeom>
          <a:ln w="857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55FBA97E-2678-44BC-AF2D-FABF72479E28}"/>
              </a:ext>
            </a:extLst>
          </p:cNvPr>
          <p:cNvCxnSpPr>
            <a:cxnSpLocks/>
            <a:endCxn id="2" idx="0"/>
          </p:cNvCxnSpPr>
          <p:nvPr/>
        </p:nvCxnSpPr>
        <p:spPr>
          <a:xfrm>
            <a:off x="6771158" y="2305568"/>
            <a:ext cx="1" cy="953003"/>
          </a:xfrm>
          <a:prstGeom prst="straightConnector1">
            <a:avLst/>
          </a:prstGeom>
          <a:ln w="8572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813D45-4BC4-4EBC-AE16-BEB12DCA6065}"/>
              </a:ext>
            </a:extLst>
          </p:cNvPr>
          <p:cNvSpPr txBox="1"/>
          <p:nvPr/>
        </p:nvSpPr>
        <p:spPr>
          <a:xfrm>
            <a:off x="6853522" y="2306249"/>
            <a:ext cx="802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rgbClr val="FF0000"/>
                </a:solidFill>
              </a:rPr>
              <a:t>５０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0E19979-5467-4AAB-B9BB-A6E6AC454421}"/>
              </a:ext>
            </a:extLst>
          </p:cNvPr>
          <p:cNvSpPr txBox="1"/>
          <p:nvPr/>
        </p:nvSpPr>
        <p:spPr>
          <a:xfrm>
            <a:off x="5680797" y="2804756"/>
            <a:ext cx="802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solidFill>
                  <a:srgbClr val="FF0000"/>
                </a:solidFill>
              </a:rPr>
              <a:t>５０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31B5FCF-FD73-41E8-B056-6B0B821A49D3}"/>
              </a:ext>
            </a:extLst>
          </p:cNvPr>
          <p:cNvSpPr txBox="1"/>
          <p:nvPr/>
        </p:nvSpPr>
        <p:spPr>
          <a:xfrm>
            <a:off x="9471992" y="60238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６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4511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" grpId="0" animBg="1"/>
      <p:bldP spid="17" grpId="0"/>
      <p:bldP spid="2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C4B8FE0-E041-4475-BD7A-D3F92EB84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7" y="225083"/>
            <a:ext cx="11745685" cy="796231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CC9398-9835-4B74-92D8-19ED4CE03383}"/>
              </a:ext>
            </a:extLst>
          </p:cNvPr>
          <p:cNvSpPr txBox="1"/>
          <p:nvPr/>
        </p:nvSpPr>
        <p:spPr>
          <a:xfrm>
            <a:off x="1589648" y="1553176"/>
            <a:ext cx="8384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今日の学習は、ここまで。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6695B6-9D41-4F90-8D3D-5758D678BAA7}"/>
              </a:ext>
            </a:extLst>
          </p:cNvPr>
          <p:cNvSpPr txBox="1"/>
          <p:nvPr/>
        </p:nvSpPr>
        <p:spPr>
          <a:xfrm>
            <a:off x="980158" y="2467302"/>
            <a:ext cx="1052623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残りの時間には、学習したことを使って、</a:t>
            </a:r>
            <a:endParaRPr kumimoji="1"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ミッションに挑戦しよう。</a:t>
            </a:r>
            <a:endParaRPr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無理せず、できるところまで。</a:t>
            </a:r>
            <a:endParaRPr kumimoji="1"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あと、５分になったら終了して、</a:t>
            </a:r>
            <a:endParaRPr lang="en-US" altLang="ja-JP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r>
              <a:rPr kumimoji="1"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アンケートを記入します。</a:t>
            </a:r>
          </a:p>
        </p:txBody>
      </p:sp>
    </p:spTree>
    <p:extLst>
      <p:ext uri="{BB962C8B-B14F-4D97-AF65-F5344CB8AC3E}">
        <p14:creationId xmlns:p14="http://schemas.microsoft.com/office/powerpoint/2010/main" val="1633765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EC4B8FE0-E041-4475-BD7A-D3F92EB84A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157" y="225083"/>
            <a:ext cx="11745685" cy="796231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CCC9398-9835-4B74-92D8-19ED4CE03383}"/>
              </a:ext>
            </a:extLst>
          </p:cNvPr>
          <p:cNvSpPr txBox="1"/>
          <p:nvPr/>
        </p:nvSpPr>
        <p:spPr>
          <a:xfrm>
            <a:off x="3474719" y="601437"/>
            <a:ext cx="766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solidFill>
                  <a:srgbClr val="FFFF00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今日のミッション</a:t>
            </a:r>
            <a:endParaRPr kumimoji="1" lang="ja-JP" altLang="en-US" sz="5400" dirty="0">
              <a:solidFill>
                <a:srgbClr val="FFFF00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06695B6-9D41-4F90-8D3D-5758D678BAA7}"/>
              </a:ext>
            </a:extLst>
          </p:cNvPr>
          <p:cNvSpPr txBox="1"/>
          <p:nvPr/>
        </p:nvSpPr>
        <p:spPr>
          <a:xfrm>
            <a:off x="980158" y="1524767"/>
            <a:ext cx="1052623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ミッション１　</a:t>
            </a:r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復習コース　　　　</a:t>
            </a:r>
            <a:r>
              <a:rPr lang="en-US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※</a:t>
            </a:r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自分のやりたいミッションを選ぼう</a:t>
            </a:r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800" u="sng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</a:t>
            </a:r>
            <a:endParaRPr lang="en-US" altLang="ja-JP" sz="2800" u="sng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ミッション２　</a:t>
            </a:r>
            <a:r>
              <a:rPr lang="ja-JP" altLang="ja-JP" sz="2800" u="sng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ファイル　→</a:t>
            </a:r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en-US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　　　　　　　　　　　　　　　　　　ミッション２　挑戦コース</a:t>
            </a:r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en-US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endParaRPr lang="ja-JP" altLang="ja-JP" sz="28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r>
              <a:rPr lang="ja-JP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【まとめ】　　　</a:t>
            </a:r>
            <a:r>
              <a:rPr lang="en-US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USB</a:t>
            </a:r>
            <a:r>
              <a:rPr lang="ja-JP" altLang="ja-JP" sz="28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に記録して、アンケートに答える。（５分間）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A8A6A89-291C-4ADD-A249-CEF55B58D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158" y="2103712"/>
            <a:ext cx="4544059" cy="3391373"/>
          </a:xfrm>
          <a:prstGeom prst="rect">
            <a:avLst/>
          </a:prstGeom>
        </p:spPr>
      </p:pic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711474C6-FBCB-40D4-BFA8-A53D27543BA0}"/>
              </a:ext>
            </a:extLst>
          </p:cNvPr>
          <p:cNvSpPr/>
          <p:nvPr/>
        </p:nvSpPr>
        <p:spPr>
          <a:xfrm>
            <a:off x="3762230" y="2166418"/>
            <a:ext cx="8005699" cy="1504434"/>
          </a:xfrm>
          <a:prstGeom prst="wedgeRoundRectCallout">
            <a:avLst>
              <a:gd name="adj1" fmla="val -58227"/>
              <a:gd name="adj2" fmla="val -577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b="1" dirty="0">
                <a:solidFill>
                  <a:schemeClr val="bg1"/>
                </a:solidFill>
              </a:rPr>
              <a:t>ファイル⇒「開く」で保存したファイルを開く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r>
              <a:rPr lang="ja-JP" altLang="en-US" sz="2800" b="1" dirty="0">
                <a:solidFill>
                  <a:schemeClr val="bg1"/>
                </a:solidFill>
              </a:rPr>
              <a:t>「</a:t>
            </a:r>
            <a:r>
              <a:rPr lang="en-US" altLang="ja-JP" sz="2800" b="1" dirty="0" err="1">
                <a:solidFill>
                  <a:schemeClr val="bg1"/>
                </a:solidFill>
              </a:rPr>
              <a:t>rect</a:t>
            </a:r>
            <a:r>
              <a:rPr lang="en-US" altLang="ja-JP" sz="2800" b="1" dirty="0">
                <a:solidFill>
                  <a:schemeClr val="bg1"/>
                </a:solidFill>
              </a:rPr>
              <a:t>-</a:t>
            </a:r>
            <a:r>
              <a:rPr lang="ja-JP" altLang="en-US" sz="2800" b="1" dirty="0">
                <a:solidFill>
                  <a:schemeClr val="bg1"/>
                </a:solidFill>
              </a:rPr>
              <a:t>１」か「</a:t>
            </a:r>
            <a:r>
              <a:rPr lang="en-US" altLang="ja-JP" sz="2800" b="1" dirty="0">
                <a:solidFill>
                  <a:schemeClr val="bg1"/>
                </a:solidFill>
              </a:rPr>
              <a:t>name</a:t>
            </a:r>
            <a:r>
              <a:rPr lang="ja-JP" altLang="en-US" sz="2800" b="1" dirty="0">
                <a:solidFill>
                  <a:schemeClr val="bg1"/>
                </a:solidFill>
              </a:rPr>
              <a:t>」を開いて、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r>
              <a:rPr lang="ja-JP" altLang="en-US" sz="2800" b="1" dirty="0">
                <a:solidFill>
                  <a:schemeClr val="bg1"/>
                </a:solidFill>
              </a:rPr>
              <a:t>テキスト６ページのミッションに挑戦</a:t>
            </a:r>
            <a:endParaRPr lang="en-US" altLang="ja-JP" sz="2800" b="1" dirty="0">
              <a:solidFill>
                <a:schemeClr val="bg1"/>
              </a:solidFill>
            </a:endParaRPr>
          </a:p>
        </p:txBody>
      </p:sp>
      <p:sp>
        <p:nvSpPr>
          <p:cNvPr id="9" name="吹き出し: 角を丸めた四角形 8">
            <a:extLst>
              <a:ext uri="{FF2B5EF4-FFF2-40B4-BE49-F238E27FC236}">
                <a16:creationId xmlns:a16="http://schemas.microsoft.com/office/drawing/2014/main" id="{36AA419A-4685-4F0A-B644-50C4DDB706AC}"/>
              </a:ext>
            </a:extLst>
          </p:cNvPr>
          <p:cNvSpPr/>
          <p:nvPr/>
        </p:nvSpPr>
        <p:spPr>
          <a:xfrm>
            <a:off x="4704522" y="4268946"/>
            <a:ext cx="6695850" cy="1288845"/>
          </a:xfrm>
          <a:prstGeom prst="wedgeRoundRectCallout">
            <a:avLst>
              <a:gd name="adj1" fmla="val 109"/>
              <a:gd name="adj2" fmla="val -5671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b="1" dirty="0">
                <a:solidFill>
                  <a:schemeClr val="bg1"/>
                </a:solidFill>
              </a:rPr>
              <a:t>ファイルから「新規」で、</a:t>
            </a:r>
            <a:endParaRPr lang="en-US" altLang="ja-JP" sz="2800" b="1" dirty="0">
              <a:solidFill>
                <a:schemeClr val="bg1"/>
              </a:solidFill>
            </a:endParaRPr>
          </a:p>
          <a:p>
            <a:r>
              <a:rPr lang="ja-JP" altLang="en-US" sz="2800" b="1" dirty="0">
                <a:solidFill>
                  <a:schemeClr val="bg1"/>
                </a:solidFill>
              </a:rPr>
              <a:t>テキスト７ページのミッションに挑戦</a:t>
            </a:r>
            <a:endParaRPr lang="en-US" altLang="ja-JP" sz="2800" b="1" dirty="0">
              <a:solidFill>
                <a:schemeClr val="bg1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F897E10-83D9-43D4-AB00-37FA44E6C924}"/>
              </a:ext>
            </a:extLst>
          </p:cNvPr>
          <p:cNvSpPr txBox="1"/>
          <p:nvPr/>
        </p:nvSpPr>
        <p:spPr>
          <a:xfrm>
            <a:off x="9471992" y="60238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６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001686E-5C5B-4BF1-9BCF-99D21AF3EDA5}"/>
              </a:ext>
            </a:extLst>
          </p:cNvPr>
          <p:cNvSpPr txBox="1"/>
          <p:nvPr/>
        </p:nvSpPr>
        <p:spPr>
          <a:xfrm>
            <a:off x="9471992" y="1093304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７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85A0CD8-840D-452A-BC8F-F65932A773B9}"/>
              </a:ext>
            </a:extLst>
          </p:cNvPr>
          <p:cNvCxnSpPr/>
          <p:nvPr/>
        </p:nvCxnSpPr>
        <p:spPr>
          <a:xfrm>
            <a:off x="5524217" y="1978206"/>
            <a:ext cx="561728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283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E48298C-0372-4500-95C2-C2BF80F1C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4" y="461357"/>
            <a:ext cx="5935286" cy="593528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DC79860-4863-413E-86F2-6223FE27C6D3}"/>
              </a:ext>
            </a:extLst>
          </p:cNvPr>
          <p:cNvSpPr/>
          <p:nvPr/>
        </p:nvSpPr>
        <p:spPr>
          <a:xfrm>
            <a:off x="4338063" y="982176"/>
            <a:ext cx="7571303" cy="48936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今日のプロセッシング</a:t>
            </a:r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終了！</a:t>
            </a:r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おつかれさま</a:t>
            </a:r>
            <a:endParaRPr lang="en-US" altLang="ja-JP" sz="9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でした。</a:t>
            </a:r>
          </a:p>
        </p:txBody>
      </p:sp>
    </p:spTree>
    <p:extLst>
      <p:ext uri="{BB962C8B-B14F-4D97-AF65-F5344CB8AC3E}">
        <p14:creationId xmlns:p14="http://schemas.microsoft.com/office/powerpoint/2010/main" val="3935305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DE48298C-0372-4500-95C2-C2BF80F1CF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4" y="461357"/>
            <a:ext cx="5935286" cy="593528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DC79860-4863-413E-86F2-6223FE27C6D3}"/>
              </a:ext>
            </a:extLst>
          </p:cNvPr>
          <p:cNvSpPr/>
          <p:nvPr/>
        </p:nvSpPr>
        <p:spPr>
          <a:xfrm>
            <a:off x="5422464" y="889843"/>
            <a:ext cx="6340197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それではいよいよ</a:t>
            </a:r>
            <a:endParaRPr lang="en-US" altLang="ja-JP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6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プロセッシング</a:t>
            </a:r>
            <a:endParaRPr lang="en-US" altLang="ja-JP" sz="66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endParaRPr lang="en-US" altLang="ja-JP" sz="540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  <a:p>
            <a:pPr algn="ctr"/>
            <a:r>
              <a:rPr lang="ja-JP" altLang="en-US" sz="9600" b="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スタート！</a:t>
            </a:r>
          </a:p>
        </p:txBody>
      </p:sp>
    </p:spTree>
    <p:extLst>
      <p:ext uri="{BB962C8B-B14F-4D97-AF65-F5344CB8AC3E}">
        <p14:creationId xmlns:p14="http://schemas.microsoft.com/office/powerpoint/2010/main" val="6522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9" y="1125924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83738" y="2514484"/>
            <a:ext cx="5069016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size(600,600);</a:t>
            </a:r>
          </a:p>
          <a:p>
            <a:r>
              <a:rPr lang="en-US" altLang="ja-JP" sz="2400" dirty="0"/>
              <a:t>ellipse(300,350,280,330);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circle(250,300,80);</a:t>
            </a:r>
          </a:p>
          <a:p>
            <a:r>
              <a:rPr lang="en-US" altLang="ja-JP" sz="2400" dirty="0"/>
              <a:t>circle(350,300,80);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triangle(300,300,270,400,330,400);</a:t>
            </a:r>
          </a:p>
          <a:p>
            <a:r>
              <a:rPr lang="en-US" altLang="ja-JP" sz="2400" dirty="0"/>
              <a:t>line(300,350,300,400);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fill(255,0,0);</a:t>
            </a:r>
          </a:p>
          <a:p>
            <a:r>
              <a:rPr lang="en-US" altLang="ja-JP" sz="2400" dirty="0" err="1"/>
              <a:t>rect</a:t>
            </a:r>
            <a:r>
              <a:rPr lang="en-US" altLang="ja-JP" sz="2400" dirty="0"/>
              <a:t>(260,430,80,10);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　前回の復習だよ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CFB1C5C-6B10-4AF3-925F-5499F0FFA3F3}"/>
              </a:ext>
            </a:extLst>
          </p:cNvPr>
          <p:cNvGrpSpPr/>
          <p:nvPr/>
        </p:nvGrpSpPr>
        <p:grpSpPr>
          <a:xfrm>
            <a:off x="6734327" y="1620051"/>
            <a:ext cx="4785475" cy="4785475"/>
            <a:chOff x="6734327" y="1620051"/>
            <a:chExt cx="4785475" cy="478547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215D098-DC98-4F03-B193-E8E643F61C5C}"/>
                </a:ext>
              </a:extLst>
            </p:cNvPr>
            <p:cNvGrpSpPr/>
            <p:nvPr/>
          </p:nvGrpSpPr>
          <p:grpSpPr>
            <a:xfrm>
              <a:off x="6734327" y="1620051"/>
              <a:ext cx="4785475" cy="4759493"/>
              <a:chOff x="6096000" y="1791914"/>
              <a:chExt cx="4101835" cy="410183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4327" y="1620051"/>
              <a:ext cx="4785475" cy="47854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7133116" y="410892"/>
            <a:ext cx="4256843" cy="1093823"/>
          </a:xfrm>
          <a:prstGeom prst="wedgeRoundRectCallout">
            <a:avLst>
              <a:gd name="adj1" fmla="val -138399"/>
              <a:gd name="adj2" fmla="val 12877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このようなコードをうってみよう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6157541" y="1612396"/>
            <a:ext cx="5362261" cy="1420263"/>
          </a:xfrm>
          <a:prstGeom prst="wedgeRoundRectCallout">
            <a:avLst>
              <a:gd name="adj1" fmla="val -79817"/>
              <a:gd name="adj2" fmla="val 67566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ここまでうったら、一度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実行する。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は、何だったかな？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2" name="吹き出し: 角を丸めた四角形 71">
            <a:extLst>
              <a:ext uri="{FF2B5EF4-FFF2-40B4-BE49-F238E27FC236}">
                <a16:creationId xmlns:a16="http://schemas.microsoft.com/office/drawing/2014/main" id="{59BA860A-A42E-49FF-9177-DD425257C58B}"/>
              </a:ext>
            </a:extLst>
          </p:cNvPr>
          <p:cNvSpPr/>
          <p:nvPr/>
        </p:nvSpPr>
        <p:spPr>
          <a:xfrm>
            <a:off x="5809129" y="3072268"/>
            <a:ext cx="6050362" cy="1420263"/>
          </a:xfrm>
          <a:prstGeom prst="wedgeRoundRectCallout">
            <a:avLst>
              <a:gd name="adj1" fmla="val -96328"/>
              <a:gd name="adj2" fmla="val 42017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ここまでうったら、一度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実行する。</a:t>
            </a: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rgbClr val="FFFF00"/>
                </a:solidFill>
                <a:effectLst/>
                <a:latin typeface="HGS創英角ﾎﾟｯﾌﾟ体" panose="040B0A00000000000000" pitchFamily="50" charset="-128"/>
                <a:ea typeface="HGS創英角ﾎﾟｯﾌﾟ体" panose="040B0A00000000000000" pitchFamily="50" charset="-128"/>
                <a:cs typeface="Times New Roman" panose="02020603050405020304" pitchFamily="18" charset="0"/>
              </a:rPr>
              <a:t>コピペが使えるよ。</a:t>
            </a:r>
            <a:endParaRPr kumimoji="0" lang="en-US" altLang="ja-JP" sz="3200" b="1" dirty="0">
              <a:solidFill>
                <a:srgbClr val="FFFF00"/>
              </a:solidFill>
              <a:latin typeface="HGS創英角ﾎﾟｯﾌﾟ体" panose="040B0A00000000000000" pitchFamily="50" charset="-128"/>
              <a:ea typeface="HGS創英角ﾎﾟｯﾌﾟ体" panose="040B0A00000000000000" pitchFamily="50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circle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は、何だったかな？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3" name="吹き出し: 角を丸めた四角形 72">
            <a:extLst>
              <a:ext uri="{FF2B5EF4-FFF2-40B4-BE49-F238E27FC236}">
                <a16:creationId xmlns:a16="http://schemas.microsoft.com/office/drawing/2014/main" id="{C594410F-BED9-4FB9-A82A-17B589E2B563}"/>
              </a:ext>
            </a:extLst>
          </p:cNvPr>
          <p:cNvSpPr/>
          <p:nvPr/>
        </p:nvSpPr>
        <p:spPr>
          <a:xfrm>
            <a:off x="6139248" y="4557282"/>
            <a:ext cx="5362261" cy="1036669"/>
          </a:xfrm>
          <a:prstGeom prst="wedgeRoundRectCallout">
            <a:avLst>
              <a:gd name="adj1" fmla="val -87125"/>
              <a:gd name="adj2" fmla="val 3989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ここまでうったら、一度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実行する。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triangle, line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は？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4" name="吹き出し: 角を丸めた四角形 73">
            <a:extLst>
              <a:ext uri="{FF2B5EF4-FFF2-40B4-BE49-F238E27FC236}">
                <a16:creationId xmlns:a16="http://schemas.microsoft.com/office/drawing/2014/main" id="{F77CEDC6-E0FC-44B3-9D33-4415D7644858}"/>
              </a:ext>
            </a:extLst>
          </p:cNvPr>
          <p:cNvSpPr/>
          <p:nvPr/>
        </p:nvSpPr>
        <p:spPr>
          <a:xfrm>
            <a:off x="6157540" y="5656762"/>
            <a:ext cx="5362261" cy="1036669"/>
          </a:xfrm>
          <a:prstGeom prst="wedgeRoundRectCallout">
            <a:avLst>
              <a:gd name="adj1" fmla="val -92268"/>
              <a:gd name="adj2" fmla="val 3289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最後まで打てたら完成。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何ができましたか？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90CFF685-1C02-4D5C-BCC4-239EF1572509}"/>
              </a:ext>
            </a:extLst>
          </p:cNvPr>
          <p:cNvSpPr txBox="1"/>
          <p:nvPr/>
        </p:nvSpPr>
        <p:spPr>
          <a:xfrm>
            <a:off x="3172977" y="116910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86394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7" grpId="0" animBg="1"/>
      <p:bldP spid="70" grpId="0" animBg="1"/>
      <p:bldP spid="72" grpId="0" animBg="1"/>
      <p:bldP spid="73" grpId="0" animBg="1"/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9" y="1125924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83738" y="2514484"/>
            <a:ext cx="5069016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size(600,600);</a:t>
            </a:r>
          </a:p>
          <a:p>
            <a:r>
              <a:rPr lang="en-US" altLang="ja-JP" sz="2400" dirty="0"/>
              <a:t>ellipse(300,350,280,330);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circle(250,300,80);</a:t>
            </a:r>
          </a:p>
          <a:p>
            <a:r>
              <a:rPr lang="en-US" altLang="ja-JP" sz="2400" dirty="0"/>
              <a:t>circle(350,300,80);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triangle(300,300,270,400,330,400);</a:t>
            </a:r>
          </a:p>
          <a:p>
            <a:r>
              <a:rPr lang="en-US" altLang="ja-JP" sz="2400" dirty="0"/>
              <a:t>line(300,350,300,400);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fill(255,0,0);</a:t>
            </a:r>
          </a:p>
          <a:p>
            <a:r>
              <a:rPr lang="en-US" altLang="ja-JP" sz="2400" dirty="0" err="1"/>
              <a:t>rect</a:t>
            </a:r>
            <a:r>
              <a:rPr lang="en-US" altLang="ja-JP" sz="2400" dirty="0"/>
              <a:t>(260,430,80,10);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　前回の復習だよ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CFB1C5C-6B10-4AF3-925F-5499F0FFA3F3}"/>
              </a:ext>
            </a:extLst>
          </p:cNvPr>
          <p:cNvGrpSpPr/>
          <p:nvPr/>
        </p:nvGrpSpPr>
        <p:grpSpPr>
          <a:xfrm>
            <a:off x="6734327" y="1620051"/>
            <a:ext cx="4785475" cy="4785475"/>
            <a:chOff x="6734327" y="1620051"/>
            <a:chExt cx="4785475" cy="478547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215D098-DC98-4F03-B193-E8E643F61C5C}"/>
                </a:ext>
              </a:extLst>
            </p:cNvPr>
            <p:cNvGrpSpPr/>
            <p:nvPr/>
          </p:nvGrpSpPr>
          <p:grpSpPr>
            <a:xfrm>
              <a:off x="6734327" y="1620051"/>
              <a:ext cx="4785475" cy="4759493"/>
              <a:chOff x="6096000" y="1791914"/>
              <a:chExt cx="4101835" cy="410183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4327" y="1620051"/>
              <a:ext cx="4785475" cy="47854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5" name="図 4">
            <a:extLst>
              <a:ext uri="{FF2B5EF4-FFF2-40B4-BE49-F238E27FC236}">
                <a16:creationId xmlns:a16="http://schemas.microsoft.com/office/drawing/2014/main" id="{B17F3A48-184C-4A05-A32D-3869252240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395" y="242226"/>
            <a:ext cx="4847673" cy="5135395"/>
          </a:xfrm>
          <a:prstGeom prst="rect">
            <a:avLst/>
          </a:prstGeom>
        </p:spPr>
      </p:pic>
      <p:sp>
        <p:nvSpPr>
          <p:cNvPr id="55" name="吹き出し: 角を丸めた四角形 54">
            <a:extLst>
              <a:ext uri="{FF2B5EF4-FFF2-40B4-BE49-F238E27FC236}">
                <a16:creationId xmlns:a16="http://schemas.microsoft.com/office/drawing/2014/main" id="{AC8CB7FC-1B3E-4E72-A1A6-C6C781B85712}"/>
              </a:ext>
            </a:extLst>
          </p:cNvPr>
          <p:cNvSpPr/>
          <p:nvPr/>
        </p:nvSpPr>
        <p:spPr>
          <a:xfrm>
            <a:off x="6673312" y="1125924"/>
            <a:ext cx="4891916" cy="655952"/>
          </a:xfrm>
          <a:prstGeom prst="wedgeRoundRectCallout">
            <a:avLst>
              <a:gd name="adj1" fmla="val -6455"/>
              <a:gd name="adj2" fmla="val 9384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ぼくが、できましたか？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52AD8490-906C-4EC2-BA92-A3B652F593B4}"/>
              </a:ext>
            </a:extLst>
          </p:cNvPr>
          <p:cNvSpPr/>
          <p:nvPr/>
        </p:nvSpPr>
        <p:spPr>
          <a:xfrm>
            <a:off x="563152" y="585418"/>
            <a:ext cx="6018417" cy="1420263"/>
          </a:xfrm>
          <a:prstGeom prst="wedgeRoundRectCallout">
            <a:avLst>
              <a:gd name="adj1" fmla="val 64345"/>
              <a:gd name="adj2" fmla="val 8187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「ファイル」→「保存」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USB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に「</a:t>
            </a: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face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」で保存しよう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8" name="吹き出し: 角を丸めた四角形 57">
            <a:extLst>
              <a:ext uri="{FF2B5EF4-FFF2-40B4-BE49-F238E27FC236}">
                <a16:creationId xmlns:a16="http://schemas.microsoft.com/office/drawing/2014/main" id="{ED9ED6EE-8E57-48CC-B0AA-B599CDF22102}"/>
              </a:ext>
            </a:extLst>
          </p:cNvPr>
          <p:cNvSpPr/>
          <p:nvPr/>
        </p:nvSpPr>
        <p:spPr>
          <a:xfrm>
            <a:off x="6139248" y="4852321"/>
            <a:ext cx="5720243" cy="1665372"/>
          </a:xfrm>
          <a:prstGeom prst="wedgeRoundRectCallout">
            <a:avLst>
              <a:gd name="adj1" fmla="val -75581"/>
              <a:gd name="adj2" fmla="val 5428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800" b="1" dirty="0"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Times New Roman" panose="02020603050405020304" pitchFamily="18" charset="0"/>
              </a:rPr>
              <a:t>ミッション</a:t>
            </a:r>
            <a:r>
              <a:rPr kumimoji="0" lang="ja-JP" altLang="en-US" sz="28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kumimoji="0" lang="ja-JP" altLang="en-US" sz="2400" b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時間があったら</a:t>
            </a:r>
            <a:r>
              <a:rPr kumimoji="0" lang="ja-JP" altLang="en-US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この下に</a:t>
            </a:r>
            <a:endParaRPr kumimoji="0" lang="en-US" altLang="ja-JP" sz="24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fill(0,0,255);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circle(265,300,30);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circle(365,300,30); </a:t>
            </a:r>
            <a:r>
              <a:rPr kumimoji="0" lang="ja-JP" altLang="en-US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　と打ってみよう</a:t>
            </a:r>
            <a:endParaRPr kumimoji="0" lang="en-US" altLang="ja-JP" sz="24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076CD62-6037-4C55-B6C4-A58B64C11AA9}"/>
              </a:ext>
            </a:extLst>
          </p:cNvPr>
          <p:cNvSpPr txBox="1"/>
          <p:nvPr/>
        </p:nvSpPr>
        <p:spPr>
          <a:xfrm>
            <a:off x="9312231" y="63819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54895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89" y="1125924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983738" y="2514484"/>
            <a:ext cx="5069016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dirty="0"/>
              <a:t>size(600,600);</a:t>
            </a:r>
          </a:p>
          <a:p>
            <a:r>
              <a:rPr lang="en-US" altLang="ja-JP" sz="2400" dirty="0"/>
              <a:t>ellipse(300,350,280,330);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circle(250,300,80);</a:t>
            </a:r>
          </a:p>
          <a:p>
            <a:r>
              <a:rPr lang="en-US" altLang="ja-JP" sz="2400" dirty="0"/>
              <a:t>circle(350,300,80);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triangle(300,300,270,400,330,400);</a:t>
            </a:r>
          </a:p>
          <a:p>
            <a:r>
              <a:rPr lang="en-US" altLang="ja-JP" sz="2400" dirty="0"/>
              <a:t>line(300,350,300,400);</a:t>
            </a:r>
          </a:p>
          <a:p>
            <a:endParaRPr lang="en-US" altLang="ja-JP" sz="2400" dirty="0"/>
          </a:p>
          <a:p>
            <a:r>
              <a:rPr lang="en-US" altLang="ja-JP" sz="2400" dirty="0"/>
              <a:t>fill(255,0,0);</a:t>
            </a:r>
          </a:p>
          <a:p>
            <a:r>
              <a:rPr lang="en-US" altLang="ja-JP" sz="2400" dirty="0" err="1"/>
              <a:t>rect</a:t>
            </a:r>
            <a:r>
              <a:rPr lang="en-US" altLang="ja-JP" sz="2400" dirty="0"/>
              <a:t>(260,430,80,10);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　前回の復習だよ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CFB1C5C-6B10-4AF3-925F-5499F0FFA3F3}"/>
              </a:ext>
            </a:extLst>
          </p:cNvPr>
          <p:cNvGrpSpPr/>
          <p:nvPr/>
        </p:nvGrpSpPr>
        <p:grpSpPr>
          <a:xfrm>
            <a:off x="6734327" y="1620051"/>
            <a:ext cx="4785475" cy="4785475"/>
            <a:chOff x="6734327" y="1620051"/>
            <a:chExt cx="4785475" cy="478547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215D098-DC98-4F03-B193-E8E643F61C5C}"/>
                </a:ext>
              </a:extLst>
            </p:cNvPr>
            <p:cNvGrpSpPr/>
            <p:nvPr/>
          </p:nvGrpSpPr>
          <p:grpSpPr>
            <a:xfrm>
              <a:off x="6734327" y="1620051"/>
              <a:ext cx="4785475" cy="4759493"/>
              <a:chOff x="6096000" y="1791914"/>
              <a:chExt cx="4101835" cy="4101835"/>
            </a:xfrm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1791914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247555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159193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3842832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4526471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6327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46918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6000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39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14196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30557" y="5210110"/>
                <a:ext cx="683639" cy="683639"/>
              </a:xfrm>
              <a:prstGeom prst="rect">
                <a:avLst/>
              </a:prstGeom>
              <a:solidFill>
                <a:srgbClr val="FFFFFF"/>
              </a:solidFill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34327" y="1620051"/>
              <a:ext cx="4785475" cy="47854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6" name="図 5">
            <a:extLst>
              <a:ext uri="{FF2B5EF4-FFF2-40B4-BE49-F238E27FC236}">
                <a16:creationId xmlns:a16="http://schemas.microsoft.com/office/drawing/2014/main" id="{CD4B0E3D-552B-41FC-8E29-622638FEB0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929" y="1055235"/>
            <a:ext cx="5391902" cy="5677692"/>
          </a:xfrm>
          <a:prstGeom prst="rect">
            <a:avLst/>
          </a:prstGeom>
        </p:spPr>
      </p:pic>
      <p:sp>
        <p:nvSpPr>
          <p:cNvPr id="55" name="吹き出し: 角を丸めた四角形 54">
            <a:extLst>
              <a:ext uri="{FF2B5EF4-FFF2-40B4-BE49-F238E27FC236}">
                <a16:creationId xmlns:a16="http://schemas.microsoft.com/office/drawing/2014/main" id="{AC8CB7FC-1B3E-4E72-A1A6-C6C781B85712}"/>
              </a:ext>
            </a:extLst>
          </p:cNvPr>
          <p:cNvSpPr/>
          <p:nvPr/>
        </p:nvSpPr>
        <p:spPr>
          <a:xfrm>
            <a:off x="6673312" y="1125924"/>
            <a:ext cx="3936631" cy="655952"/>
          </a:xfrm>
          <a:prstGeom prst="wedgeRoundRectCallout">
            <a:avLst>
              <a:gd name="adj1" fmla="val 7924"/>
              <a:gd name="adj2" fmla="val 22660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24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ミッションは、ぼくだよ。</a:t>
            </a:r>
            <a:endParaRPr kumimoji="0" lang="en-US" altLang="ja-JP" sz="24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7" name="吹き出し: 角を丸めた四角形 56">
            <a:extLst>
              <a:ext uri="{FF2B5EF4-FFF2-40B4-BE49-F238E27FC236}">
                <a16:creationId xmlns:a16="http://schemas.microsoft.com/office/drawing/2014/main" id="{52AD8490-906C-4EC2-BA92-A3B652F593B4}"/>
              </a:ext>
            </a:extLst>
          </p:cNvPr>
          <p:cNvSpPr/>
          <p:nvPr/>
        </p:nvSpPr>
        <p:spPr>
          <a:xfrm>
            <a:off x="1976084" y="1110073"/>
            <a:ext cx="4636655" cy="1420263"/>
          </a:xfrm>
          <a:prstGeom prst="wedgeRoundRectCallout">
            <a:avLst>
              <a:gd name="adj1" fmla="val 64345"/>
              <a:gd name="adj2" fmla="val 81873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さあ、ではいよいよ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今日の学習が始まるよ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B96A1237-4446-42F9-A0C7-523C3ACB5E29}"/>
              </a:ext>
            </a:extLst>
          </p:cNvPr>
          <p:cNvSpPr txBox="1"/>
          <p:nvPr/>
        </p:nvSpPr>
        <p:spPr>
          <a:xfrm>
            <a:off x="9473397" y="56110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</a:t>
            </a:r>
            <a:r>
              <a:rPr lang="ja-JP" altLang="en-US" sz="2000" dirty="0"/>
              <a:t>２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0216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5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FD581208-EBB9-4B75-AF42-BC2B13A1F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13" y="438995"/>
            <a:ext cx="12192000" cy="6854653"/>
          </a:xfrm>
          <a:prstGeom prst="rect">
            <a:avLst/>
          </a:prstGeom>
        </p:spPr>
      </p:pic>
      <p:sp>
        <p:nvSpPr>
          <p:cNvPr id="3" name="吹き出し: 角を丸めた四角形 2">
            <a:extLst>
              <a:ext uri="{FF2B5EF4-FFF2-40B4-BE49-F238E27FC236}">
                <a16:creationId xmlns:a16="http://schemas.microsoft.com/office/drawing/2014/main" id="{F8AC2665-D42D-4841-9E5D-837B7BBA0838}"/>
              </a:ext>
            </a:extLst>
          </p:cNvPr>
          <p:cNvSpPr/>
          <p:nvPr/>
        </p:nvSpPr>
        <p:spPr>
          <a:xfrm>
            <a:off x="4579231" y="1242656"/>
            <a:ext cx="4273221" cy="1129483"/>
          </a:xfrm>
          <a:prstGeom prst="wedgeRoundRectCallout">
            <a:avLst>
              <a:gd name="adj1" fmla="val -91820"/>
              <a:gd name="adj2" fmla="val -7625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3200" dirty="0"/>
              <a:t>「ファイル」から</a:t>
            </a:r>
            <a:endParaRPr kumimoji="1" lang="en-US" altLang="ja-JP" sz="3200" dirty="0"/>
          </a:p>
          <a:p>
            <a:r>
              <a:rPr lang="ja-JP" altLang="en-US" sz="3200" dirty="0"/>
              <a:t>「新規」を選んで</a:t>
            </a:r>
            <a:endParaRPr kumimoji="1" lang="ja-JP" altLang="en-US" sz="3200" dirty="0"/>
          </a:p>
        </p:txBody>
      </p:sp>
      <p:sp>
        <p:nvSpPr>
          <p:cNvPr id="5" name="Rectangle 68">
            <a:extLst>
              <a:ext uri="{FF2B5EF4-FFF2-40B4-BE49-F238E27FC236}">
                <a16:creationId xmlns:a16="http://schemas.microsoft.com/office/drawing/2014/main" id="{667504D1-8AF5-4C69-9207-2E1DB4062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68487" y="3032832"/>
            <a:ext cx="9395791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①</a:t>
            </a:r>
            <a:r>
              <a:rPr kumimoji="0" lang="ja-JP" altLang="en-US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下のコードをうってみよう</a:t>
            </a:r>
            <a:endParaRPr kumimoji="0" lang="ja-JP" altLang="ja-JP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  <a:endParaRPr kumimoji="0" lang="ja-JP" altLang="en-US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</a:t>
            </a:r>
            <a:r>
              <a:rPr kumimoji="0" lang="en-US" altLang="ja-JP" sz="4400" b="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350,350,500,400</a:t>
            </a:r>
            <a:r>
              <a:rPr kumimoji="0" lang="en-US" altLang="ja-JP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);</a:t>
            </a:r>
            <a:r>
              <a:rPr lang="ja-JP" altLang="ja-JP" dirty="0"/>
              <a:t> </a:t>
            </a:r>
            <a:endParaRPr kumimoji="0" lang="en-US" altLang="ja-JP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B65B1EB-F1C3-426A-9FD2-554121B1E02F}"/>
              </a:ext>
            </a:extLst>
          </p:cNvPr>
          <p:cNvSpPr txBox="1"/>
          <p:nvPr/>
        </p:nvSpPr>
        <p:spPr>
          <a:xfrm>
            <a:off x="9123203" y="438995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３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60847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7321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  <a:endParaRPr kumimoji="0" lang="ja-JP" altLang="en-US" sz="2400" dirty="0"/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2400" dirty="0"/>
              <a:t> </a:t>
            </a:r>
            <a:endParaRPr kumimoji="0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  <a:solidFill>
            <a:schemeClr val="bg1">
              <a:lumMod val="85000"/>
            </a:schemeClr>
          </a:solidFill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  <a:grpFill/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3154017" y="1125924"/>
            <a:ext cx="3366053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背景の色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1999764" y="1109609"/>
            <a:ext cx="4785474" cy="999478"/>
          </a:xfrm>
          <a:prstGeom prst="wedgeRoundRectCallout">
            <a:avLst>
              <a:gd name="adj1" fmla="val 62919"/>
              <a:gd name="adj2" fmla="val 12119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</a:t>
            </a:r>
            <a:r>
              <a:rPr kumimoji="0" lang="ja-JP" altLang="en-US" sz="3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</a:t>
            </a:r>
            <a:r>
              <a:rPr lang="ja-JP" altLang="en-US" sz="3200" b="1" dirty="0" err="1">
                <a:solidFill>
                  <a:schemeClr val="bg1"/>
                </a:solidFill>
              </a:rPr>
              <a:t>だ</a:t>
            </a:r>
            <a:r>
              <a:rPr lang="ja-JP" altLang="en-US" sz="3200" b="1" dirty="0">
                <a:solidFill>
                  <a:schemeClr val="bg1"/>
                </a:solidFill>
              </a:rPr>
              <a:t>円だったね</a:t>
            </a:r>
            <a:endParaRPr kumimoji="0" lang="en-US" altLang="ja-JP" sz="32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1011533" y="4312726"/>
            <a:ext cx="6180275" cy="1621909"/>
          </a:xfrm>
          <a:prstGeom prst="wedgeRoundRectCallout">
            <a:avLst>
              <a:gd name="adj1" fmla="val -42183"/>
              <a:gd name="adj2" fmla="val -105651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40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  <a:endParaRPr kumimoji="0" lang="ja-JP" altLang="en-US" sz="4000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4000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4000" dirty="0">
                <a:solidFill>
                  <a:schemeClr val="bg1"/>
                </a:solidFill>
              </a:rPr>
              <a:t> </a:t>
            </a:r>
            <a:endParaRPr kumimoji="0" lang="en-US" altLang="ja-JP" sz="4000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5A06AE4-6DAA-42B6-B310-5FFF173C7497}"/>
              </a:ext>
            </a:extLst>
          </p:cNvPr>
          <p:cNvSpPr txBox="1"/>
          <p:nvPr/>
        </p:nvSpPr>
        <p:spPr>
          <a:xfrm>
            <a:off x="9404587" y="1209238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３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6568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27" grpId="0" animBg="1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>
            <a:extLst>
              <a:ext uri="{FF2B5EF4-FFF2-40B4-BE49-F238E27FC236}">
                <a16:creationId xmlns:a16="http://schemas.microsoft.com/office/drawing/2014/main" id="{141BEDD8-D63B-4635-A5E0-8DF0D35E43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183" y="1125924"/>
            <a:ext cx="6246144" cy="5607003"/>
          </a:xfrm>
          <a:prstGeom prst="rect">
            <a:avLst/>
          </a:prstGeom>
        </p:spPr>
      </p:pic>
      <p:sp>
        <p:nvSpPr>
          <p:cNvPr id="19" name="吹き出し: 四角形 18">
            <a:extLst>
              <a:ext uri="{FF2B5EF4-FFF2-40B4-BE49-F238E27FC236}">
                <a16:creationId xmlns:a16="http://schemas.microsoft.com/office/drawing/2014/main" id="{EAE2D7AB-1827-430A-81FF-A9B0CDE2449E}"/>
              </a:ext>
            </a:extLst>
          </p:cNvPr>
          <p:cNvSpPr/>
          <p:nvPr/>
        </p:nvSpPr>
        <p:spPr>
          <a:xfrm>
            <a:off x="539093" y="280611"/>
            <a:ext cx="11320398" cy="845313"/>
          </a:xfrm>
          <a:prstGeom prst="wedgeRectCallout">
            <a:avLst>
              <a:gd name="adj1" fmla="val 2018"/>
              <a:gd name="adj2" fmla="val 1076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/>
              <a:t>①　いろいろな色を使ってみよう！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6979998-FB07-40A3-BF27-CFC74C2694DF}"/>
              </a:ext>
            </a:extLst>
          </p:cNvPr>
          <p:cNvGrpSpPr>
            <a:grpSpLocks/>
          </p:cNvGrpSpPr>
          <p:nvPr/>
        </p:nvGrpSpPr>
        <p:grpSpPr bwMode="auto">
          <a:xfrm>
            <a:off x="6734327" y="1620051"/>
            <a:ext cx="4785475" cy="4785475"/>
            <a:chOff x="5205" y="5340"/>
            <a:chExt cx="6195" cy="6195"/>
          </a:xfrm>
          <a:solidFill>
            <a:schemeClr val="bg1">
              <a:lumMod val="85000"/>
            </a:schemeClr>
          </a:solidFill>
        </p:grpSpPr>
        <p:grpSp>
          <p:nvGrpSpPr>
            <p:cNvPr id="9" name="Group 3">
              <a:extLst>
                <a:ext uri="{FF2B5EF4-FFF2-40B4-BE49-F238E27FC236}">
                  <a16:creationId xmlns:a16="http://schemas.microsoft.com/office/drawing/2014/main" id="{C367D85E-F58A-4E52-8551-C7BF1606C9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05" y="5340"/>
              <a:ext cx="6195" cy="6195"/>
              <a:chOff x="5205" y="5340"/>
              <a:chExt cx="6195" cy="6195"/>
            </a:xfrm>
            <a:grpFill/>
          </p:grpSpPr>
          <p:sp>
            <p:nvSpPr>
              <p:cNvPr id="11" name="Rectangle 4">
                <a:extLst>
                  <a:ext uri="{FF2B5EF4-FFF2-40B4-BE49-F238E27FC236}">
                    <a16:creationId xmlns:a16="http://schemas.microsoft.com/office/drawing/2014/main" id="{6035E8B9-3633-406A-AADC-608D900AAA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Rectangle 5">
                <a:extLst>
                  <a:ext uri="{FF2B5EF4-FFF2-40B4-BE49-F238E27FC236}">
                    <a16:creationId xmlns:a16="http://schemas.microsoft.com/office/drawing/2014/main" id="{E5C57E82-0283-481A-A4CA-8AD73A13B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Rectangle 6">
                <a:extLst>
                  <a:ext uri="{FF2B5EF4-FFF2-40B4-BE49-F238E27FC236}">
                    <a16:creationId xmlns:a16="http://schemas.microsoft.com/office/drawing/2014/main" id="{ECDD1319-FFDB-4344-8C1F-38A9E9EDD4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Rectangle 7">
                <a:extLst>
                  <a:ext uri="{FF2B5EF4-FFF2-40B4-BE49-F238E27FC236}">
                    <a16:creationId xmlns:a16="http://schemas.microsoft.com/office/drawing/2014/main" id="{A8BE7DBD-1DD8-4E64-85BC-2B06752BE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" name="Rectangle 8">
                <a:extLst>
                  <a:ext uri="{FF2B5EF4-FFF2-40B4-BE49-F238E27FC236}">
                    <a16:creationId xmlns:a16="http://schemas.microsoft.com/office/drawing/2014/main" id="{A1DEB2A0-74DD-4CA3-909F-110DD689F0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Rectangle 9">
                <a:extLst>
                  <a:ext uri="{FF2B5EF4-FFF2-40B4-BE49-F238E27FC236}">
                    <a16:creationId xmlns:a16="http://schemas.microsoft.com/office/drawing/2014/main" id="{EF47E4B2-5623-4845-82CD-E0A46BD71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Rectangle 10">
                <a:extLst>
                  <a:ext uri="{FF2B5EF4-FFF2-40B4-BE49-F238E27FC236}">
                    <a16:creationId xmlns:a16="http://schemas.microsoft.com/office/drawing/2014/main" id="{96BD4075-626C-4D2D-ABD3-8CEE95C74C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534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0" name="Rectangle 11">
                <a:extLst>
                  <a:ext uri="{FF2B5EF4-FFF2-40B4-BE49-F238E27FC236}">
                    <a16:creationId xmlns:a16="http://schemas.microsoft.com/office/drawing/2014/main" id="{F5156C53-831F-4E85-B331-63A0AC42B1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1" name="Rectangle 12">
                <a:extLst>
                  <a:ext uri="{FF2B5EF4-FFF2-40B4-BE49-F238E27FC236}">
                    <a16:creationId xmlns:a16="http://schemas.microsoft.com/office/drawing/2014/main" id="{6215CCB5-FED9-427D-8F28-CCDC91120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2" name="Rectangle 13">
                <a:extLst>
                  <a:ext uri="{FF2B5EF4-FFF2-40B4-BE49-F238E27FC236}">
                    <a16:creationId xmlns:a16="http://schemas.microsoft.com/office/drawing/2014/main" id="{D68FD13E-D50B-420B-BB55-72826990F4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3" name="Rectangle 14">
                <a:extLst>
                  <a:ext uri="{FF2B5EF4-FFF2-40B4-BE49-F238E27FC236}">
                    <a16:creationId xmlns:a16="http://schemas.microsoft.com/office/drawing/2014/main" id="{C9ED2DBC-1662-4CDD-9D8C-63930BA110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4" name="Rectangle 15">
                <a:extLst>
                  <a:ext uri="{FF2B5EF4-FFF2-40B4-BE49-F238E27FC236}">
                    <a16:creationId xmlns:a16="http://schemas.microsoft.com/office/drawing/2014/main" id="{94C3234A-8182-4BC6-8FD3-705386D3F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6" name="Rectangle 16">
                <a:extLst>
                  <a:ext uri="{FF2B5EF4-FFF2-40B4-BE49-F238E27FC236}">
                    <a16:creationId xmlns:a16="http://schemas.microsoft.com/office/drawing/2014/main" id="{C5BBFEB1-7544-4ABC-84DE-B00EF1ACA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" name="Rectangle 17">
                <a:extLst>
                  <a:ext uri="{FF2B5EF4-FFF2-40B4-BE49-F238E27FC236}">
                    <a16:creationId xmlns:a16="http://schemas.microsoft.com/office/drawing/2014/main" id="{77C61113-5B05-44F9-963D-D97950B22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622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" name="Rectangle 18">
                <a:extLst>
                  <a:ext uri="{FF2B5EF4-FFF2-40B4-BE49-F238E27FC236}">
                    <a16:creationId xmlns:a16="http://schemas.microsoft.com/office/drawing/2014/main" id="{6CDDFEE9-A6B3-45E6-96D6-3F1FBB18A6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Rectangle 19">
                <a:extLst>
                  <a:ext uri="{FF2B5EF4-FFF2-40B4-BE49-F238E27FC236}">
                    <a16:creationId xmlns:a16="http://schemas.microsoft.com/office/drawing/2014/main" id="{D133C4FC-5015-4692-B970-A5D590FA5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1" name="Rectangle 20">
                <a:extLst>
                  <a:ext uri="{FF2B5EF4-FFF2-40B4-BE49-F238E27FC236}">
                    <a16:creationId xmlns:a16="http://schemas.microsoft.com/office/drawing/2014/main" id="{83DED740-4D98-465C-9F68-1B85CD0B7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2" name="Rectangle 21">
                <a:extLst>
                  <a:ext uri="{FF2B5EF4-FFF2-40B4-BE49-F238E27FC236}">
                    <a16:creationId xmlns:a16="http://schemas.microsoft.com/office/drawing/2014/main" id="{6F72A8EE-2F2B-47AD-85A4-4A5044F95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3" name="Rectangle 22">
                <a:extLst>
                  <a:ext uri="{FF2B5EF4-FFF2-40B4-BE49-F238E27FC236}">
                    <a16:creationId xmlns:a16="http://schemas.microsoft.com/office/drawing/2014/main" id="{D5F42F24-72E4-4069-BB75-397CF67ED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4" name="Rectangle 23">
                <a:extLst>
                  <a:ext uri="{FF2B5EF4-FFF2-40B4-BE49-F238E27FC236}">
                    <a16:creationId xmlns:a16="http://schemas.microsoft.com/office/drawing/2014/main" id="{FC3EDFE2-1141-4A23-8712-82D75E9C1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Rectangle 24">
                <a:extLst>
                  <a:ext uri="{FF2B5EF4-FFF2-40B4-BE49-F238E27FC236}">
                    <a16:creationId xmlns:a16="http://schemas.microsoft.com/office/drawing/2014/main" id="{8FBB97FA-1F23-416C-8C44-AB195E9444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11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6" name="Rectangle 25">
                <a:extLst>
                  <a:ext uri="{FF2B5EF4-FFF2-40B4-BE49-F238E27FC236}">
                    <a16:creationId xmlns:a16="http://schemas.microsoft.com/office/drawing/2014/main" id="{88D57001-5F4C-4826-8122-AC7CADB0B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7" name="Rectangle 26">
                <a:extLst>
                  <a:ext uri="{FF2B5EF4-FFF2-40B4-BE49-F238E27FC236}">
                    <a16:creationId xmlns:a16="http://schemas.microsoft.com/office/drawing/2014/main" id="{77E668DD-8395-4081-8A00-7328E515C9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" name="Rectangle 27">
                <a:extLst>
                  <a:ext uri="{FF2B5EF4-FFF2-40B4-BE49-F238E27FC236}">
                    <a16:creationId xmlns:a16="http://schemas.microsoft.com/office/drawing/2014/main" id="{21B2443E-0A50-45D6-A3FF-4D5DA24F2E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" name="Rectangle 28">
                <a:extLst>
                  <a:ext uri="{FF2B5EF4-FFF2-40B4-BE49-F238E27FC236}">
                    <a16:creationId xmlns:a16="http://schemas.microsoft.com/office/drawing/2014/main" id="{28AF2D71-89FF-47D6-BD10-2E548CFD74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Rectangle 29">
                <a:extLst>
                  <a:ext uri="{FF2B5EF4-FFF2-40B4-BE49-F238E27FC236}">
                    <a16:creationId xmlns:a16="http://schemas.microsoft.com/office/drawing/2014/main" id="{65F51D76-3142-4199-AF15-28E6798069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Rectangle 30">
                <a:extLst>
                  <a:ext uri="{FF2B5EF4-FFF2-40B4-BE49-F238E27FC236}">
                    <a16:creationId xmlns:a16="http://schemas.microsoft.com/office/drawing/2014/main" id="{D7761DEF-FBCD-48E2-A962-BAD7F278C2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2" name="Rectangle 31">
                <a:extLst>
                  <a:ext uri="{FF2B5EF4-FFF2-40B4-BE49-F238E27FC236}">
                    <a16:creationId xmlns:a16="http://schemas.microsoft.com/office/drawing/2014/main" id="{A6A2F2D5-65F1-4D4A-B0A5-10075EC11D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799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3" name="Rectangle 32">
                <a:extLst>
                  <a:ext uri="{FF2B5EF4-FFF2-40B4-BE49-F238E27FC236}">
                    <a16:creationId xmlns:a16="http://schemas.microsoft.com/office/drawing/2014/main" id="{1E364F81-3A9D-4004-8B06-700AADEF8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4" name="Rectangle 33">
                <a:extLst>
                  <a:ext uri="{FF2B5EF4-FFF2-40B4-BE49-F238E27FC236}">
                    <a16:creationId xmlns:a16="http://schemas.microsoft.com/office/drawing/2014/main" id="{B505B245-68AA-48F9-8E21-0C062ECEE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5" name="Rectangle 34">
                <a:extLst>
                  <a:ext uri="{FF2B5EF4-FFF2-40B4-BE49-F238E27FC236}">
                    <a16:creationId xmlns:a16="http://schemas.microsoft.com/office/drawing/2014/main" id="{CBDAA173-3106-4D7F-8A77-3898DF838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6" name="Rectangle 35">
                <a:extLst>
                  <a:ext uri="{FF2B5EF4-FFF2-40B4-BE49-F238E27FC236}">
                    <a16:creationId xmlns:a16="http://schemas.microsoft.com/office/drawing/2014/main" id="{5B136BF3-539A-4BBB-B075-501010251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7" name="Rectangle 36">
                <a:extLst>
                  <a:ext uri="{FF2B5EF4-FFF2-40B4-BE49-F238E27FC236}">
                    <a16:creationId xmlns:a16="http://schemas.microsoft.com/office/drawing/2014/main" id="{92B60483-F416-406B-86C2-8172FDB0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8" name="Rectangle 37">
                <a:extLst>
                  <a:ext uri="{FF2B5EF4-FFF2-40B4-BE49-F238E27FC236}">
                    <a16:creationId xmlns:a16="http://schemas.microsoft.com/office/drawing/2014/main" id="{6D3FE3B3-7BB6-4446-949B-83EB443E2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9" name="Rectangle 38">
                <a:extLst>
                  <a:ext uri="{FF2B5EF4-FFF2-40B4-BE49-F238E27FC236}">
                    <a16:creationId xmlns:a16="http://schemas.microsoft.com/office/drawing/2014/main" id="{99EF1EBF-12EF-462D-920A-16E158BA9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888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0" name="Rectangle 39">
                <a:extLst>
                  <a:ext uri="{FF2B5EF4-FFF2-40B4-BE49-F238E27FC236}">
                    <a16:creationId xmlns:a16="http://schemas.microsoft.com/office/drawing/2014/main" id="{1360E480-1934-4132-B34F-737E4B185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1" name="Rectangle 40">
                <a:extLst>
                  <a:ext uri="{FF2B5EF4-FFF2-40B4-BE49-F238E27FC236}">
                    <a16:creationId xmlns:a16="http://schemas.microsoft.com/office/drawing/2014/main" id="{616A1893-7425-4AED-9ABD-5229F25C3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2" name="Rectangle 41">
                <a:extLst>
                  <a:ext uri="{FF2B5EF4-FFF2-40B4-BE49-F238E27FC236}">
                    <a16:creationId xmlns:a16="http://schemas.microsoft.com/office/drawing/2014/main" id="{EAF10017-438A-4FE0-9905-638916250A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Rectangle 42">
                <a:extLst>
                  <a:ext uri="{FF2B5EF4-FFF2-40B4-BE49-F238E27FC236}">
                    <a16:creationId xmlns:a16="http://schemas.microsoft.com/office/drawing/2014/main" id="{284F803E-5819-4B4D-A5C4-35D1E2CC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4" name="Rectangle 43">
                <a:extLst>
                  <a:ext uri="{FF2B5EF4-FFF2-40B4-BE49-F238E27FC236}">
                    <a16:creationId xmlns:a16="http://schemas.microsoft.com/office/drawing/2014/main" id="{C91C8049-6DBE-433E-AABC-6BEFEBD9D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5" name="Rectangle 44">
                <a:extLst>
                  <a:ext uri="{FF2B5EF4-FFF2-40B4-BE49-F238E27FC236}">
                    <a16:creationId xmlns:a16="http://schemas.microsoft.com/office/drawing/2014/main" id="{E9EDFCF2-71A7-4917-933B-F9AA4AA5C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Rectangle 45">
                <a:extLst>
                  <a:ext uri="{FF2B5EF4-FFF2-40B4-BE49-F238E27FC236}">
                    <a16:creationId xmlns:a16="http://schemas.microsoft.com/office/drawing/2014/main" id="{A0A7D9D8-3104-41BF-81BB-5FF19C628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9765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Rectangle 46">
                <a:extLst>
                  <a:ext uri="{FF2B5EF4-FFF2-40B4-BE49-F238E27FC236}">
                    <a16:creationId xmlns:a16="http://schemas.microsoft.com/office/drawing/2014/main" id="{2BA33A08-02A1-4AB2-A508-82D5714D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7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Rectangle 47">
                <a:extLst>
                  <a:ext uri="{FF2B5EF4-FFF2-40B4-BE49-F238E27FC236}">
                    <a16:creationId xmlns:a16="http://schemas.microsoft.com/office/drawing/2014/main" id="{AC8CA7EB-0279-4A02-90BE-765A90ED8C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6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9" name="Rectangle 48">
                <a:extLst>
                  <a:ext uri="{FF2B5EF4-FFF2-40B4-BE49-F238E27FC236}">
                    <a16:creationId xmlns:a16="http://schemas.microsoft.com/office/drawing/2014/main" id="{6C016E40-C9C3-4229-8A8F-BC27AF3876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0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0" name="Rectangle 49">
                <a:extLst>
                  <a:ext uri="{FF2B5EF4-FFF2-40B4-BE49-F238E27FC236}">
                    <a16:creationId xmlns:a16="http://schemas.microsoft.com/office/drawing/2014/main" id="{411861E6-33E6-44B0-B840-1C3EA629B3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09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1" name="Rectangle 50">
                <a:extLst>
                  <a:ext uri="{FF2B5EF4-FFF2-40B4-BE49-F238E27FC236}">
                    <a16:creationId xmlns:a16="http://schemas.microsoft.com/office/drawing/2014/main" id="{35D6B5A5-3BD4-4B78-8D96-912FE8F31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30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" name="Rectangle 51">
                <a:extLst>
                  <a:ext uri="{FF2B5EF4-FFF2-40B4-BE49-F238E27FC236}">
                    <a16:creationId xmlns:a16="http://schemas.microsoft.com/office/drawing/2014/main" id="{881CDDB9-9493-4FA3-AAA0-94F9D59B4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1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3" name="Rectangle 52">
                <a:extLst>
                  <a:ext uri="{FF2B5EF4-FFF2-40B4-BE49-F238E27FC236}">
                    <a16:creationId xmlns:a16="http://schemas.microsoft.com/office/drawing/2014/main" id="{27EB1696-5DB1-48FF-A186-C627BB9DE0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45" y="10650"/>
                <a:ext cx="885" cy="885"/>
              </a:xfrm>
              <a:prstGeom prst="rect">
                <a:avLst/>
              </a:prstGeom>
              <a:grpFill/>
              <a:ln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:ln>
            </p:spPr>
            <p:txBody>
              <a:bodyPr vert="horz" wrap="square" lIns="74295" tIns="8890" rIns="74295" bIns="889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0" name="Rectangle 53">
              <a:extLst>
                <a:ext uri="{FF2B5EF4-FFF2-40B4-BE49-F238E27FC236}">
                  <a16:creationId xmlns:a16="http://schemas.microsoft.com/office/drawing/2014/main" id="{DDD00508-A17E-40B3-9266-81FCA9070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5" y="5340"/>
              <a:ext cx="6195" cy="6195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vert="horz" wrap="square" lIns="74295" tIns="8890" rIns="74295" bIns="889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71" name="四角形: 角度付き 70">
            <a:extLst>
              <a:ext uri="{FF2B5EF4-FFF2-40B4-BE49-F238E27FC236}">
                <a16:creationId xmlns:a16="http://schemas.microsoft.com/office/drawing/2014/main" id="{B2CC79B0-AC40-4B9C-ADBE-5F9C7DD89FC4}"/>
              </a:ext>
            </a:extLst>
          </p:cNvPr>
          <p:cNvSpPr/>
          <p:nvPr/>
        </p:nvSpPr>
        <p:spPr>
          <a:xfrm>
            <a:off x="3154017" y="1125924"/>
            <a:ext cx="3366053" cy="926569"/>
          </a:xfrm>
          <a:prstGeom prst="bevel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背景の色</a:t>
            </a:r>
            <a:endParaRPr kumimoji="1" lang="ja-JP" altLang="en-US" sz="4400" dirty="0"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70" name="吹き出し: 角を丸めた四角形 69">
            <a:extLst>
              <a:ext uri="{FF2B5EF4-FFF2-40B4-BE49-F238E27FC236}">
                <a16:creationId xmlns:a16="http://schemas.microsoft.com/office/drawing/2014/main" id="{64696D6A-1146-4434-9F9A-C0B8B8B0F55D}"/>
              </a:ext>
            </a:extLst>
          </p:cNvPr>
          <p:cNvSpPr/>
          <p:nvPr/>
        </p:nvSpPr>
        <p:spPr>
          <a:xfrm>
            <a:off x="4607195" y="4516282"/>
            <a:ext cx="2738178" cy="1569660"/>
          </a:xfrm>
          <a:prstGeom prst="wedgeRoundRectCallout">
            <a:avLst>
              <a:gd name="adj1" fmla="val -110028"/>
              <a:gd name="adj2" fmla="val -111839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3200" b="1" dirty="0">
                <a:solidFill>
                  <a:schemeClr val="bg1"/>
                </a:solidFill>
              </a:rPr>
              <a:t>３行目に</a:t>
            </a:r>
            <a:endParaRPr lang="en-US" altLang="ja-JP" sz="3200" b="1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を加えよう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7" name="吹き出し: 角を丸めた四角形 26">
            <a:extLst>
              <a:ext uri="{FF2B5EF4-FFF2-40B4-BE49-F238E27FC236}">
                <a16:creationId xmlns:a16="http://schemas.microsoft.com/office/drawing/2014/main" id="{26A7859F-E9BA-472B-9775-1409FEEB54A3}"/>
              </a:ext>
            </a:extLst>
          </p:cNvPr>
          <p:cNvSpPr/>
          <p:nvPr/>
        </p:nvSpPr>
        <p:spPr>
          <a:xfrm>
            <a:off x="6592760" y="1136114"/>
            <a:ext cx="5084467" cy="1435665"/>
          </a:xfrm>
          <a:prstGeom prst="wedgeRoundRectCallout">
            <a:avLst>
              <a:gd name="adj1" fmla="val -96978"/>
              <a:gd name="adj2" fmla="val 79765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3200" b="1" dirty="0">
                <a:solidFill>
                  <a:schemeClr val="bg1"/>
                </a:solidFill>
              </a:rPr>
              <a:t>２行目に</a:t>
            </a:r>
            <a:endParaRPr lang="en-US" altLang="ja-JP" sz="3200" b="1" dirty="0">
              <a:solidFill>
                <a:schemeClr val="bg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を加えよう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2EE985BD-96E6-4606-AA9E-AE15122D17EA}"/>
              </a:ext>
            </a:extLst>
          </p:cNvPr>
          <p:cNvSpPr/>
          <p:nvPr/>
        </p:nvSpPr>
        <p:spPr>
          <a:xfrm>
            <a:off x="7417966" y="2645509"/>
            <a:ext cx="3418196" cy="2734557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C7EF8A1-960A-46A2-8B8A-EBCC93820378}"/>
              </a:ext>
            </a:extLst>
          </p:cNvPr>
          <p:cNvSpPr/>
          <p:nvPr/>
        </p:nvSpPr>
        <p:spPr>
          <a:xfrm>
            <a:off x="1011533" y="2555160"/>
            <a:ext cx="38026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size(700,700);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background(181,240,198);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>
                <a:solidFill>
                  <a:srgbClr val="FF0000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  <a:endParaRPr kumimoji="0" lang="ja-JP" altLang="en-US" sz="2400" dirty="0">
              <a:solidFill>
                <a:srgbClr val="FF0000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ellipse(350,350,500,400);</a:t>
            </a:r>
            <a:r>
              <a:rPr lang="ja-JP" altLang="ja-JP" sz="2400" dirty="0"/>
              <a:t> </a:t>
            </a:r>
            <a:endParaRPr kumimoji="0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4" name="吹き出し: 角を丸めた四角形 63">
            <a:extLst>
              <a:ext uri="{FF2B5EF4-FFF2-40B4-BE49-F238E27FC236}">
                <a16:creationId xmlns:a16="http://schemas.microsoft.com/office/drawing/2014/main" id="{D68BC492-67A2-4568-98BF-A8AED2B8AEFA}"/>
              </a:ext>
            </a:extLst>
          </p:cNvPr>
          <p:cNvSpPr/>
          <p:nvPr/>
        </p:nvSpPr>
        <p:spPr>
          <a:xfrm>
            <a:off x="1784928" y="4494046"/>
            <a:ext cx="2738178" cy="1569660"/>
          </a:xfrm>
          <a:prstGeom prst="wedgeRoundRectCallout">
            <a:avLst>
              <a:gd name="adj1" fmla="val 29911"/>
              <a:gd name="adj2" fmla="val -23070"/>
              <a:gd name="adj3" fmla="val 16667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fill(255,0,0);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は、何色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ja-JP" altLang="en-US" sz="3200" b="1" dirty="0" err="1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だったかな</a:t>
            </a:r>
            <a:r>
              <a:rPr kumimoji="0" lang="ja-JP" altLang="en-US" sz="3200" b="1" dirty="0">
                <a:solidFill>
                  <a:schemeClr val="bg1"/>
                </a:solidFill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？</a:t>
            </a:r>
            <a:endParaRPr kumimoji="0" lang="en-US" altLang="ja-JP" sz="3200" b="1" dirty="0">
              <a:solidFill>
                <a:schemeClr val="bg1"/>
              </a:solidFill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B6EA2D1A-D5A4-4087-87C2-A6D7A8860E84}"/>
              </a:ext>
            </a:extLst>
          </p:cNvPr>
          <p:cNvSpPr txBox="1"/>
          <p:nvPr/>
        </p:nvSpPr>
        <p:spPr>
          <a:xfrm>
            <a:off x="1188998" y="6102369"/>
            <a:ext cx="217951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テキスト　３</a:t>
            </a:r>
            <a:r>
              <a:rPr kumimoji="1" lang="en-US" altLang="ja-JP" sz="2000" dirty="0"/>
              <a:t>/10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12262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27" grpId="0" animBg="1"/>
      <p:bldP spid="6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1499</Words>
  <Application>Microsoft Office PowerPoint</Application>
  <PresentationFormat>ワイド画面</PresentationFormat>
  <Paragraphs>303</Paragraphs>
  <Slides>25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34" baseType="lpstr">
      <vt:lpstr>HGP創英角ﾎﾟｯﾌﾟ体</vt:lpstr>
      <vt:lpstr>HGS創英角ﾎﾟｯﾌﾟ体</vt:lpstr>
      <vt:lpstr>HG創英角ﾎﾟｯﾌﾟ体</vt:lpstr>
      <vt:lpstr>游ゴシック</vt:lpstr>
      <vt:lpstr>游ゴシック Light</vt:lpstr>
      <vt:lpstr>游明朝</vt:lpstr>
      <vt:lpstr>Arial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Administrator</dc:creator>
  <cp:lastModifiedBy>Administrator</cp:lastModifiedBy>
  <cp:revision>100</cp:revision>
  <dcterms:created xsi:type="dcterms:W3CDTF">2021-05-24T02:45:33Z</dcterms:created>
  <dcterms:modified xsi:type="dcterms:W3CDTF">2021-05-26T05:02:07Z</dcterms:modified>
</cp:coreProperties>
</file>