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405" r:id="rId3"/>
    <p:sldId id="468" r:id="rId4"/>
    <p:sldId id="265" r:id="rId5"/>
    <p:sldId id="449" r:id="rId6"/>
    <p:sldId id="469" r:id="rId7"/>
    <p:sldId id="470" r:id="rId8"/>
    <p:sldId id="471" r:id="rId9"/>
    <p:sldId id="472" r:id="rId10"/>
    <p:sldId id="473" r:id="rId11"/>
    <p:sldId id="487" r:id="rId12"/>
    <p:sldId id="474" r:id="rId13"/>
    <p:sldId id="475" r:id="rId14"/>
    <p:sldId id="476" r:id="rId15"/>
    <p:sldId id="482" r:id="rId16"/>
    <p:sldId id="477" r:id="rId17"/>
    <p:sldId id="478" r:id="rId18"/>
    <p:sldId id="479" r:id="rId19"/>
    <p:sldId id="480" r:id="rId20"/>
    <p:sldId id="481" r:id="rId21"/>
    <p:sldId id="483" r:id="rId22"/>
    <p:sldId id="484" r:id="rId23"/>
    <p:sldId id="485" r:id="rId24"/>
    <p:sldId id="486" r:id="rId25"/>
    <p:sldId id="294" r:id="rId26"/>
    <p:sldId id="296" r:id="rId27"/>
  </p:sldIdLst>
  <p:sldSz cx="12192000" cy="6858000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津田 千由美" initials="津田" lastIdx="1" clrIdx="0">
    <p:extLst>
      <p:ext uri="{19B8F6BF-5375-455C-9EA6-DF929625EA0E}">
        <p15:presenceInfo xmlns:p15="http://schemas.microsoft.com/office/powerpoint/2012/main" userId="2c7e68154ef4c9d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B4E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46E0F-959F-45C3-831C-9FC8433A7F0C}" type="datetimeFigureOut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13063" y="841375"/>
            <a:ext cx="4041775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9BC4A-2EB6-489C-AD7E-7719439AE7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8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63B18-D6B8-4D2A-A373-C1B85BA85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7F84F1-360E-466A-AEB3-AF96754AF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92F4F-476E-4DD5-B447-8E0985076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34A86-8939-4B09-9443-A57EFB8333B6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9EBDA-1302-43C3-B1E1-5C6B1293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3CE153-9239-4E71-ADAC-81691A4B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97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25F5A9-5ADC-42C8-8F2D-6BDF0C12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8D7F83-FFC4-4ED6-A488-629F0140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D2351F-4485-4A1B-AE95-477777C14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D7F41-FA8A-4F59-B955-6C8B29288331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B39A1E-8DF2-4A36-AF42-BAB86007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75E000-C67E-4E90-94DF-BAF9B494F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43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5EB8DD0-8300-4DE8-88B2-AB62C174D1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B17937-8580-4AA9-8FDC-0520E71D7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FA177B-053E-4F98-B8CF-DC91E67F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BECD7-D06A-4A19-B63B-678F673219AC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CBF9D-9AB6-4BDB-8B77-66FF4C56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885850-1FC4-4E6D-B223-820A0768D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8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543C7-834C-4C80-976B-70B47C94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B94EA0-93C4-4995-8E4F-7C2BFB670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EDA025-FEDF-4BB2-B934-72233452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AF79-8D06-4960-B31C-6C6B9895F772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FDC983-B63E-40F2-AFCA-AFBCF33A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3E700A-25E3-4C58-B235-91AC2BB41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53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AF2D4C-517A-4884-AF5C-826EBCFFA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7FFED7-C916-48E5-BB18-CEA787D79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DAEB44-B521-4324-9F9E-043F951E2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7655F-AC00-4FC9-BB68-27DC3AAB5D8F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75F97F-7BC1-46A5-902F-D57667AE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D6B553-794B-4D19-A674-1E8E57705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1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0034C5-FFD7-470C-8FB6-481F6812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EC3156-C2C5-41B8-8DF2-042D2D67A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617F09-97A3-4FF1-B9F9-5B59F48A39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0BE5F1-8406-44E2-8227-DEC6E9C55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5AA3-FFFA-4246-AB42-7B223E0DBBDD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56958C-C96C-484D-9B5B-DC8CF6F2A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0960E0-677B-4B24-B2E4-843FD44A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47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E2F4A4-A49C-4CB0-A6F2-E53A66BCF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37785C-D5EE-4605-BCFD-0BC7D4A16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BBE00C-EC6C-4809-8E18-7C9137EA6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483111-0760-47EE-A3BB-70964A2A83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6331527-926B-4900-80AB-E3732FE49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C73F1B-0734-4430-B60B-807854926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821AD-87B8-42DB-BAB6-68F9AEC33D55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F9C173-A4E6-4795-BCB6-4A21EDA16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BFC351-5846-4962-8DF4-1BCD8FCAA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72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752529-6500-46C7-A813-53D43B4B1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9799D01-57A7-4516-8D2D-C4D129F1A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4E26-CB88-448D-ABFF-4CC49ED88C7A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981A19-9E03-455B-B83E-CA7D047D7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1A70360-1400-4CAF-AE48-9F700A777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69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0DE94E2-7FE9-44AA-9062-D9191C68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C41F-DB56-459C-9110-84D084A5B5F6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CA26B6-F2D1-4022-A2D2-F797292E7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BAE39C-3B18-4FA3-B8E9-495DCE93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6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64896E-A4AF-4155-A20D-D56CF5447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BF1E5D-2419-476C-A417-E22F30FD4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F18E31-0BF4-411B-97A7-8EFDC7AFC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783054-9ED6-432C-A7E0-9B89E07CD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F1F7-4B55-448A-AFBC-491946A1189E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722796-8D8A-4C0D-830F-A102B5B4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A96922-E9BE-4407-974C-2A956F6E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3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FF678C-F66F-496E-8483-8957D9F6E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4FF77D-E592-407D-9DC9-C878C5839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38A7BD-420E-41C6-8602-BC4B7EE99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820788-088D-46E7-8C5F-7BA62BD3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0259F-66E8-463B-A1AF-814D2ECD5C86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8BF146-D660-4754-8B7A-A5DB733C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A7BAE13-9FB5-437C-92A7-5656B1BD1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50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7DD042A-7AE1-46BE-A698-BFA717B9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790289-6EA0-4B67-B767-9E5D2542A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E70CA2-4FE9-4DDF-AAC6-ACE353268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E4E8F-2E40-460E-BBF2-E4B9B8A3D124}" type="datetime1">
              <a:rPr kumimoji="1" lang="ja-JP" altLang="en-US" smtClean="0"/>
              <a:pPr/>
              <a:t>2021/10/11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2DFA3B-1676-447A-968E-701D95601C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A2034E-1D9D-451A-BFD2-90843E23E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ED2CB-3913-482E-AC82-D5ED8B19830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29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3DBE732-F133-472C-82ED-D096472CE7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51" y="-29574"/>
            <a:ext cx="8763923" cy="688757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1D9DB70-1F99-404B-B016-7CD93B7C6086}"/>
              </a:ext>
            </a:extLst>
          </p:cNvPr>
          <p:cNvSpPr/>
          <p:nvPr/>
        </p:nvSpPr>
        <p:spPr>
          <a:xfrm>
            <a:off x="1630674" y="671700"/>
            <a:ext cx="8930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800" b="1" dirty="0">
                <a:latin typeface="游明朝" panose="02020400000000000000" pitchFamily="18" charset="-128"/>
                <a:cs typeface="Times New Roman" panose="02020603050405020304" pitchFamily="18" charset="0"/>
              </a:rPr>
              <a:t>Processing</a:t>
            </a:r>
            <a:r>
              <a:rPr lang="ja-JP" altLang="ja-JP" sz="8800" b="1" dirty="0"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ja-JP" altLang="en-US" sz="8800" b="1" dirty="0">
                <a:ea typeface="游明朝" panose="02020400000000000000" pitchFamily="18" charset="-128"/>
                <a:cs typeface="Times New Roman" panose="02020603050405020304" pitchFamily="18" charset="0"/>
              </a:rPr>
              <a:t>７</a:t>
            </a:r>
            <a:r>
              <a:rPr lang="ja-JP" altLang="ja-JP" sz="8800" b="1" dirty="0">
                <a:ea typeface="游明朝" panose="02020400000000000000" pitchFamily="18" charset="-128"/>
                <a:cs typeface="Times New Roman" panose="02020603050405020304" pitchFamily="18" charset="0"/>
              </a:rPr>
              <a:t>回</a:t>
            </a:r>
            <a:endParaRPr lang="ja-JP" altLang="en-US" sz="8800" b="1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E61A2D0-CFC1-4112-B116-705CEB05C2C8}"/>
              </a:ext>
            </a:extLst>
          </p:cNvPr>
          <p:cNvSpPr/>
          <p:nvPr/>
        </p:nvSpPr>
        <p:spPr>
          <a:xfrm>
            <a:off x="923" y="3309362"/>
            <a:ext cx="1177788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9600" b="0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アニメーションに</a:t>
            </a:r>
            <a:endParaRPr lang="en-US" altLang="ja-JP" sz="9600" b="0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挑戦！！</a:t>
            </a:r>
            <a:endParaRPr lang="ja-JP" altLang="en-US" sz="9600" b="0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AC0C34-F982-4F6A-8F5F-CACBBABF3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770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319088"/>
            <a:ext cx="11072336" cy="2467655"/>
          </a:xfrm>
          <a:prstGeom prst="wedgeRectCallout">
            <a:avLst>
              <a:gd name="adj1" fmla="val -342"/>
              <a:gd name="adj2" fmla="val 46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</a:t>
            </a:r>
            <a:endParaRPr lang="en-US" altLang="ja-JP" sz="48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②交差点で曲がる車</a:t>
            </a:r>
            <a:endParaRPr lang="en-US" altLang="ja-JP" sz="48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③登る太陽と家</a:t>
            </a:r>
            <a:endParaRPr lang="en-US" altLang="ja-JP" sz="48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938FF42-48F1-4484-B949-C92E1F5F0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51" y="2906484"/>
            <a:ext cx="4011455" cy="2790018"/>
          </a:xfrm>
          <a:prstGeom prst="rect">
            <a:avLst/>
          </a:prstGeom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541AE354-AE94-4935-9966-C6C9DE28A781}"/>
              </a:ext>
            </a:extLst>
          </p:cNvPr>
          <p:cNvSpPr/>
          <p:nvPr/>
        </p:nvSpPr>
        <p:spPr>
          <a:xfrm>
            <a:off x="529517" y="6048472"/>
            <a:ext cx="10824283" cy="615755"/>
          </a:xfrm>
          <a:prstGeom prst="wedgeRoundRectCallout">
            <a:avLst>
              <a:gd name="adj1" fmla="val 4099"/>
              <a:gd name="adj2" fmla="val -7118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先生の説明を聞いてから、自分でコースを選んで挑戦しよう！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091AFBCB-D0D3-494E-A611-AEF25CBDB819}"/>
              </a:ext>
            </a:extLst>
          </p:cNvPr>
          <p:cNvSpPr/>
          <p:nvPr/>
        </p:nvSpPr>
        <p:spPr>
          <a:xfrm>
            <a:off x="8200571" y="630332"/>
            <a:ext cx="3162804" cy="1938697"/>
          </a:xfrm>
          <a:prstGeom prst="wedgeRoundRectCallout">
            <a:avLst>
              <a:gd name="adj1" fmla="val -46079"/>
              <a:gd name="adj2" fmla="val 3368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自分で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コースを</a:t>
            </a:r>
            <a:endParaRPr kumimoji="0" lang="en-US" altLang="ja-JP" sz="3600" b="1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選んで挑戦！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4" name="図 3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C5177343-A3E0-4185-AA7B-CB4EA1F53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685" y="2915945"/>
            <a:ext cx="3984522" cy="2790018"/>
          </a:xfrm>
          <a:prstGeom prst="rect">
            <a:avLst/>
          </a:prstGeom>
        </p:spPr>
      </p:pic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78850D14-2FC4-4FE3-9D6E-A294834EEA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687" y="2959107"/>
            <a:ext cx="3489562" cy="274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76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539093" y="86829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３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670325" y="1883742"/>
            <a:ext cx="3542958" cy="4939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float a=400;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float b=50;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background(b,200,10);</a:t>
            </a:r>
          </a:p>
          <a:p>
            <a:r>
              <a:rPr lang="en-US" altLang="ja-JP" sz="2400" dirty="0"/>
              <a:t>  b=b+0.3;</a:t>
            </a:r>
          </a:p>
          <a:p>
            <a:r>
              <a:rPr lang="en-US" altLang="ja-JP" sz="2400" dirty="0"/>
              <a:t>  fill(255,0,0);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(0,600,1000,100);</a:t>
            </a:r>
          </a:p>
          <a:p>
            <a:endParaRPr lang="en-US" altLang="ja-JP" sz="24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9CC5296-863F-4673-9C81-A95FF3234F96}"/>
              </a:ext>
            </a:extLst>
          </p:cNvPr>
          <p:cNvSpPr/>
          <p:nvPr/>
        </p:nvSpPr>
        <p:spPr>
          <a:xfrm>
            <a:off x="6057154" y="1901223"/>
            <a:ext cx="3759362" cy="4570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【</a:t>
            </a:r>
            <a:r>
              <a:rPr lang="ja-JP" altLang="en-US" sz="2400" dirty="0"/>
              <a:t>左の続き</a:t>
            </a:r>
            <a:r>
              <a:rPr lang="en-US" altLang="ja-JP" sz="2400" dirty="0"/>
              <a:t>】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en-US" altLang="ja-JP" sz="2400" dirty="0"/>
              <a:t>a=a-0.4;</a:t>
            </a:r>
          </a:p>
          <a:p>
            <a:r>
              <a:rPr lang="en-US" altLang="ja-JP" sz="2400" dirty="0"/>
              <a:t>  fill(0,0,255);</a:t>
            </a:r>
          </a:p>
          <a:p>
            <a:r>
              <a:rPr lang="en-US" altLang="ja-JP" sz="2400" dirty="0"/>
              <a:t>  ellipse(350,a,100,150);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(300,a,100,200);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(270,a+100,30,150);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(345,a+100,10,150);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(400,a+100,30,150);</a:t>
            </a:r>
          </a:p>
          <a:p>
            <a:r>
              <a:rPr lang="en-US" altLang="ja-JP" sz="2400" dirty="0"/>
              <a:t>  fill(230,232,40,150);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(300,a,100,40);</a:t>
            </a:r>
          </a:p>
          <a:p>
            <a:r>
              <a:rPr lang="en-US" altLang="ja-JP" sz="2400" dirty="0"/>
              <a:t>}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938FF42-48F1-4484-B949-C92E1F5F08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558" y="133291"/>
            <a:ext cx="4011455" cy="2790018"/>
          </a:xfrm>
          <a:prstGeom prst="rect">
            <a:avLst/>
          </a:prstGeom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541AE354-AE94-4935-9966-C6C9DE28A781}"/>
              </a:ext>
            </a:extLst>
          </p:cNvPr>
          <p:cNvSpPr/>
          <p:nvPr/>
        </p:nvSpPr>
        <p:spPr>
          <a:xfrm>
            <a:off x="2878125" y="728870"/>
            <a:ext cx="5505552" cy="922583"/>
          </a:xfrm>
          <a:prstGeom prst="wedgeRoundRectCallout">
            <a:avLst>
              <a:gd name="adj1" fmla="val -40350"/>
              <a:gd name="adj2" fmla="val 8534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このように打ってみよう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13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581130" y="90619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３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670325" y="1883742"/>
            <a:ext cx="3542958" cy="4939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b="1" dirty="0">
                <a:solidFill>
                  <a:srgbClr val="FF0000"/>
                </a:solidFill>
              </a:rPr>
              <a:t>float</a:t>
            </a:r>
            <a:r>
              <a:rPr lang="en-US" altLang="ja-JP" sz="2400" dirty="0"/>
              <a:t> a=400;</a:t>
            </a:r>
          </a:p>
          <a:p>
            <a:pPr>
              <a:lnSpc>
                <a:spcPts val="3000"/>
              </a:lnSpc>
            </a:pPr>
            <a:r>
              <a:rPr lang="en-US" altLang="ja-JP" sz="2400" b="1" dirty="0">
                <a:solidFill>
                  <a:srgbClr val="FF0000"/>
                </a:solidFill>
              </a:rPr>
              <a:t>float</a:t>
            </a:r>
            <a:r>
              <a:rPr lang="en-US" altLang="ja-JP" sz="2400" dirty="0"/>
              <a:t> b=50;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background(b,200,10);</a:t>
            </a:r>
          </a:p>
          <a:p>
            <a:r>
              <a:rPr lang="en-US" altLang="ja-JP" sz="2400" dirty="0"/>
              <a:t>  b=b+</a:t>
            </a:r>
            <a:r>
              <a:rPr lang="en-US" altLang="ja-JP" sz="2400" b="1" dirty="0">
                <a:solidFill>
                  <a:srgbClr val="FF0000"/>
                </a:solidFill>
              </a:rPr>
              <a:t>0.3</a:t>
            </a:r>
            <a:r>
              <a:rPr lang="en-US" altLang="ja-JP" sz="2400" dirty="0"/>
              <a:t>;</a:t>
            </a:r>
          </a:p>
          <a:p>
            <a:r>
              <a:rPr lang="en-US" altLang="ja-JP" sz="2400" dirty="0"/>
              <a:t>  fill(255,0,0);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(0,600,1000,100);</a:t>
            </a:r>
          </a:p>
          <a:p>
            <a:endParaRPr lang="en-US" altLang="ja-JP" sz="2400" dirty="0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2878126" y="728870"/>
            <a:ext cx="3217874" cy="1154871"/>
          </a:xfrm>
          <a:prstGeom prst="wedgeRoundRectCallout">
            <a:avLst>
              <a:gd name="adj1" fmla="val -94027"/>
              <a:gd name="adj2" fmla="val 5805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変数に小数が含まれるときは、</a:t>
            </a:r>
            <a:r>
              <a:rPr kumimoji="0" lang="en-US" altLang="ja-JP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int</a:t>
            </a: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でなく</a:t>
            </a:r>
            <a:r>
              <a:rPr kumimoji="0" lang="en-US" altLang="ja-JP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float</a:t>
            </a: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を使います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9CC5296-863F-4673-9C81-A95FF3234F96}"/>
              </a:ext>
            </a:extLst>
          </p:cNvPr>
          <p:cNvSpPr/>
          <p:nvPr/>
        </p:nvSpPr>
        <p:spPr>
          <a:xfrm>
            <a:off x="5890409" y="1914765"/>
            <a:ext cx="3898824" cy="4570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【</a:t>
            </a:r>
            <a:r>
              <a:rPr lang="ja-JP" altLang="en-US" sz="2400" dirty="0"/>
              <a:t>左の続き</a:t>
            </a:r>
            <a:r>
              <a:rPr lang="en-US" altLang="ja-JP" sz="2400" dirty="0"/>
              <a:t>】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a=a-</a:t>
            </a:r>
            <a:r>
              <a:rPr lang="en-US" altLang="ja-JP" sz="2400" b="1" dirty="0">
                <a:solidFill>
                  <a:srgbClr val="FF0000"/>
                </a:solidFill>
              </a:rPr>
              <a:t>0.4</a:t>
            </a:r>
            <a:r>
              <a:rPr lang="en-US" altLang="ja-JP" sz="2400" dirty="0"/>
              <a:t>;</a:t>
            </a:r>
          </a:p>
          <a:p>
            <a:r>
              <a:rPr lang="en-US" altLang="ja-JP" sz="2400" dirty="0"/>
              <a:t>  fill(0,0,255);</a:t>
            </a:r>
          </a:p>
          <a:p>
            <a:r>
              <a:rPr lang="en-US" altLang="ja-JP" sz="2400" dirty="0"/>
              <a:t>  ellipse(350,a,100,150);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(300,a,100,200);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(270,a+100,30,150);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(345,a+100,10,150);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(400,a+100,30,150);</a:t>
            </a:r>
          </a:p>
          <a:p>
            <a:r>
              <a:rPr lang="en-US" altLang="ja-JP" sz="2400" dirty="0"/>
              <a:t>  fill(230,232,40,150);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(300,a,100,40);</a:t>
            </a:r>
          </a:p>
          <a:p>
            <a:r>
              <a:rPr lang="en-US" altLang="ja-JP" sz="2400" dirty="0"/>
              <a:t>}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163611DB-4CFA-4FD4-9CB5-09F5F87318E8}"/>
              </a:ext>
            </a:extLst>
          </p:cNvPr>
          <p:cNvSpPr/>
          <p:nvPr/>
        </p:nvSpPr>
        <p:spPr>
          <a:xfrm>
            <a:off x="4487063" y="4773822"/>
            <a:ext cx="1158363" cy="400876"/>
          </a:xfrm>
          <a:prstGeom prst="wedgeRoundRectCallout">
            <a:avLst>
              <a:gd name="adj1" fmla="val -82155"/>
              <a:gd name="adj2" fmla="val 3160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背景色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C10C22E-4D99-4E26-823B-AB7C446FFEF6}"/>
              </a:ext>
            </a:extLst>
          </p:cNvPr>
          <p:cNvSpPr/>
          <p:nvPr/>
        </p:nvSpPr>
        <p:spPr>
          <a:xfrm>
            <a:off x="2760640" y="5264152"/>
            <a:ext cx="3096822" cy="400876"/>
          </a:xfrm>
          <a:prstGeom prst="wedgeRoundRectCallout">
            <a:avLst>
              <a:gd name="adj1" fmla="val -65457"/>
              <a:gd name="adj2" fmla="val -806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R</a:t>
            </a:r>
            <a:r>
              <a:rPr kumimoji="0" lang="ja-JP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が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0.3</a:t>
            </a:r>
            <a:r>
              <a:rPr kumimoji="0" lang="ja-JP" altLang="en-US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ずつ</a:t>
            </a:r>
            <a:r>
              <a:rPr kumimoji="0" lang="ja-JP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変わっていく</a:t>
            </a:r>
            <a:endParaRPr kumimoji="0" lang="en-US" altLang="ja-JP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8A160D3B-48FB-4C4D-8D06-883788B72EA0}"/>
              </a:ext>
            </a:extLst>
          </p:cNvPr>
          <p:cNvSpPr/>
          <p:nvPr/>
        </p:nvSpPr>
        <p:spPr>
          <a:xfrm>
            <a:off x="4213284" y="5701094"/>
            <a:ext cx="1538160" cy="400876"/>
          </a:xfrm>
          <a:prstGeom prst="wedgeRoundRectCallout">
            <a:avLst>
              <a:gd name="adj1" fmla="val -149066"/>
              <a:gd name="adj2" fmla="val -245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地面の色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58459492-8DB5-46A9-ADD1-CC0EFCFD0074}"/>
              </a:ext>
            </a:extLst>
          </p:cNvPr>
          <p:cNvSpPr/>
          <p:nvPr/>
        </p:nvSpPr>
        <p:spPr>
          <a:xfrm>
            <a:off x="4212845" y="6129130"/>
            <a:ext cx="875990" cy="400876"/>
          </a:xfrm>
          <a:prstGeom prst="wedgeRoundRectCallout">
            <a:avLst>
              <a:gd name="adj1" fmla="val -87325"/>
              <a:gd name="adj2" fmla="val -2789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地面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E08B1DC-B6F2-405C-A4D6-569DF9940745}"/>
              </a:ext>
            </a:extLst>
          </p:cNvPr>
          <p:cNvSpPr/>
          <p:nvPr/>
        </p:nvSpPr>
        <p:spPr>
          <a:xfrm>
            <a:off x="2585576" y="4573767"/>
            <a:ext cx="36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</a:t>
            </a:r>
            <a:endParaRPr lang="ja-JP" altLang="en-US" sz="2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1DF6C52-D28E-4CDA-9A3B-B6FBD5AEAE03}"/>
              </a:ext>
            </a:extLst>
          </p:cNvPr>
          <p:cNvSpPr/>
          <p:nvPr/>
        </p:nvSpPr>
        <p:spPr>
          <a:xfrm>
            <a:off x="3045110" y="4573767"/>
            <a:ext cx="3802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</a:t>
            </a:r>
            <a:endParaRPr lang="ja-JP" altLang="en-US" sz="20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B085098-265F-4921-A040-C21EB7B12756}"/>
              </a:ext>
            </a:extLst>
          </p:cNvPr>
          <p:cNvSpPr/>
          <p:nvPr/>
        </p:nvSpPr>
        <p:spPr>
          <a:xfrm>
            <a:off x="3553895" y="4573767"/>
            <a:ext cx="36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ja-JP" altLang="en-US" sz="2000" b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D8E0D14F-6481-48C2-9838-356DD126B1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470" y="283528"/>
            <a:ext cx="4011455" cy="279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1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2" grpId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480065" y="87388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３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670325" y="1883742"/>
            <a:ext cx="3542958" cy="4939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float a=400;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float b=50;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background(b,200,10);</a:t>
            </a:r>
          </a:p>
          <a:p>
            <a:r>
              <a:rPr lang="en-US" altLang="ja-JP" sz="2400" dirty="0"/>
              <a:t>  b=b+</a:t>
            </a:r>
            <a:r>
              <a:rPr lang="en-US" altLang="ja-JP" sz="2400" b="1" dirty="0">
                <a:solidFill>
                  <a:srgbClr val="FF0000"/>
                </a:solidFill>
              </a:rPr>
              <a:t>0.3</a:t>
            </a:r>
            <a:r>
              <a:rPr lang="en-US" altLang="ja-JP" sz="2400" dirty="0"/>
              <a:t>;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  fill(255,0,0);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  </a:t>
            </a:r>
            <a:r>
              <a:rPr lang="en-US" altLang="ja-JP" sz="2400" b="1" dirty="0" err="1">
                <a:solidFill>
                  <a:srgbClr val="FF0000"/>
                </a:solidFill>
              </a:rPr>
              <a:t>rect</a:t>
            </a:r>
            <a:r>
              <a:rPr lang="en-US" altLang="ja-JP" sz="2400" b="1" dirty="0">
                <a:solidFill>
                  <a:srgbClr val="FF0000"/>
                </a:solidFill>
              </a:rPr>
              <a:t>(0,600,1000,100);</a:t>
            </a:r>
          </a:p>
          <a:p>
            <a:endParaRPr lang="en-US" altLang="ja-JP" sz="2400" dirty="0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2878126" y="728870"/>
            <a:ext cx="3217874" cy="1154871"/>
          </a:xfrm>
          <a:prstGeom prst="wedgeRoundRectCallout">
            <a:avLst>
              <a:gd name="adj1" fmla="val -94027"/>
              <a:gd name="adj2" fmla="val 5805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変数に小数が含まれるときは、</a:t>
            </a:r>
            <a:r>
              <a:rPr kumimoji="0" lang="en-US" altLang="ja-JP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int</a:t>
            </a: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でなく</a:t>
            </a:r>
            <a:r>
              <a:rPr kumimoji="0" lang="en-US" altLang="ja-JP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float</a:t>
            </a: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を使います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9CC5296-863F-4673-9C81-A95FF3234F96}"/>
              </a:ext>
            </a:extLst>
          </p:cNvPr>
          <p:cNvSpPr/>
          <p:nvPr/>
        </p:nvSpPr>
        <p:spPr>
          <a:xfrm>
            <a:off x="5890409" y="1914765"/>
            <a:ext cx="3898824" cy="45704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【</a:t>
            </a:r>
            <a:r>
              <a:rPr lang="ja-JP" altLang="en-US" sz="2400" dirty="0"/>
              <a:t>左の続き</a:t>
            </a:r>
            <a:r>
              <a:rPr lang="en-US" altLang="ja-JP" sz="2400" dirty="0"/>
              <a:t>】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en-US" altLang="ja-JP" sz="2400" dirty="0"/>
              <a:t>a=a-</a:t>
            </a:r>
            <a:r>
              <a:rPr lang="en-US" altLang="ja-JP" sz="2400" b="1" dirty="0">
                <a:solidFill>
                  <a:srgbClr val="FF0000"/>
                </a:solidFill>
              </a:rPr>
              <a:t>0.4</a:t>
            </a:r>
            <a:r>
              <a:rPr lang="en-US" altLang="ja-JP" sz="2400" dirty="0"/>
              <a:t>;</a:t>
            </a:r>
          </a:p>
          <a:p>
            <a:r>
              <a:rPr lang="en-US" altLang="ja-JP" sz="2400" dirty="0"/>
              <a:t>  </a:t>
            </a:r>
            <a:r>
              <a:rPr lang="en-US" altLang="ja-JP" sz="2400" b="1" dirty="0">
                <a:solidFill>
                  <a:srgbClr val="002060"/>
                </a:solidFill>
              </a:rPr>
              <a:t>fill(0,0,255);</a:t>
            </a:r>
          </a:p>
          <a:p>
            <a:r>
              <a:rPr lang="en-US" altLang="ja-JP" sz="2400" b="1" dirty="0">
                <a:solidFill>
                  <a:srgbClr val="002060"/>
                </a:solidFill>
              </a:rPr>
              <a:t>  ellipse(350,a,100,150);</a:t>
            </a:r>
          </a:p>
          <a:p>
            <a:r>
              <a:rPr lang="en-US" altLang="ja-JP" sz="2400" b="1" dirty="0">
                <a:solidFill>
                  <a:srgbClr val="002060"/>
                </a:solidFill>
              </a:rPr>
              <a:t>  </a:t>
            </a:r>
            <a:r>
              <a:rPr lang="en-US" altLang="ja-JP" sz="2400" b="1" dirty="0" err="1">
                <a:solidFill>
                  <a:srgbClr val="002060"/>
                </a:solidFill>
              </a:rPr>
              <a:t>rect</a:t>
            </a:r>
            <a:r>
              <a:rPr lang="en-US" altLang="ja-JP" sz="2400" b="1" dirty="0">
                <a:solidFill>
                  <a:srgbClr val="002060"/>
                </a:solidFill>
              </a:rPr>
              <a:t>(300,a,100,200);</a:t>
            </a:r>
          </a:p>
          <a:p>
            <a:r>
              <a:rPr lang="en-US" altLang="ja-JP" sz="2400" b="1" dirty="0">
                <a:solidFill>
                  <a:srgbClr val="002060"/>
                </a:solidFill>
              </a:rPr>
              <a:t>  </a:t>
            </a:r>
            <a:r>
              <a:rPr lang="en-US" altLang="ja-JP" sz="2400" b="1" dirty="0" err="1">
                <a:solidFill>
                  <a:srgbClr val="002060"/>
                </a:solidFill>
              </a:rPr>
              <a:t>rect</a:t>
            </a:r>
            <a:r>
              <a:rPr lang="en-US" altLang="ja-JP" sz="2400" b="1" dirty="0">
                <a:solidFill>
                  <a:srgbClr val="002060"/>
                </a:solidFill>
              </a:rPr>
              <a:t>(270,a+100,30,150);</a:t>
            </a:r>
          </a:p>
          <a:p>
            <a:r>
              <a:rPr lang="en-US" altLang="ja-JP" sz="2400" b="1" dirty="0">
                <a:solidFill>
                  <a:srgbClr val="002060"/>
                </a:solidFill>
              </a:rPr>
              <a:t>  </a:t>
            </a:r>
            <a:r>
              <a:rPr lang="en-US" altLang="ja-JP" sz="2400" b="1" dirty="0" err="1">
                <a:solidFill>
                  <a:srgbClr val="002060"/>
                </a:solidFill>
              </a:rPr>
              <a:t>rect</a:t>
            </a:r>
            <a:r>
              <a:rPr lang="en-US" altLang="ja-JP" sz="2400" b="1" dirty="0">
                <a:solidFill>
                  <a:srgbClr val="002060"/>
                </a:solidFill>
              </a:rPr>
              <a:t>(345,a+100,10,150);</a:t>
            </a:r>
          </a:p>
          <a:p>
            <a:r>
              <a:rPr lang="en-US" altLang="ja-JP" sz="2400" b="1" dirty="0">
                <a:solidFill>
                  <a:srgbClr val="002060"/>
                </a:solidFill>
              </a:rPr>
              <a:t>  </a:t>
            </a:r>
            <a:r>
              <a:rPr lang="en-US" altLang="ja-JP" sz="2400" b="1" dirty="0" err="1">
                <a:solidFill>
                  <a:srgbClr val="002060"/>
                </a:solidFill>
              </a:rPr>
              <a:t>rect</a:t>
            </a:r>
            <a:r>
              <a:rPr lang="en-US" altLang="ja-JP" sz="2400" b="1" dirty="0">
                <a:solidFill>
                  <a:srgbClr val="002060"/>
                </a:solidFill>
              </a:rPr>
              <a:t>(400,a+100,30,150);</a:t>
            </a:r>
          </a:p>
          <a:p>
            <a:r>
              <a:rPr lang="en-US" altLang="ja-JP" sz="2400" dirty="0"/>
              <a:t>  fill(230,232,40,150);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(300,a,100,40);</a:t>
            </a:r>
          </a:p>
          <a:p>
            <a:r>
              <a:rPr lang="en-US" altLang="ja-JP" sz="2400" dirty="0"/>
              <a:t>}</a:t>
            </a: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163611DB-4CFA-4FD4-9CB5-09F5F87318E8}"/>
              </a:ext>
            </a:extLst>
          </p:cNvPr>
          <p:cNvSpPr/>
          <p:nvPr/>
        </p:nvSpPr>
        <p:spPr>
          <a:xfrm>
            <a:off x="4487063" y="4773822"/>
            <a:ext cx="1158363" cy="400876"/>
          </a:xfrm>
          <a:prstGeom prst="wedgeRoundRectCallout">
            <a:avLst>
              <a:gd name="adj1" fmla="val -82155"/>
              <a:gd name="adj2" fmla="val 3160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背景色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C10C22E-4D99-4E26-823B-AB7C446FFEF6}"/>
              </a:ext>
            </a:extLst>
          </p:cNvPr>
          <p:cNvSpPr/>
          <p:nvPr/>
        </p:nvSpPr>
        <p:spPr>
          <a:xfrm>
            <a:off x="2760640" y="5264152"/>
            <a:ext cx="3096822" cy="400876"/>
          </a:xfrm>
          <a:prstGeom prst="wedgeRoundRectCallout">
            <a:avLst>
              <a:gd name="adj1" fmla="val -65457"/>
              <a:gd name="adj2" fmla="val -806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R</a:t>
            </a:r>
            <a:r>
              <a:rPr kumimoji="0" lang="ja-JP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が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0.3</a:t>
            </a:r>
            <a:r>
              <a:rPr kumimoji="0" lang="ja-JP" altLang="en-US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ずつ</a:t>
            </a:r>
            <a:r>
              <a:rPr kumimoji="0" lang="ja-JP" alt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変わっていく</a:t>
            </a:r>
            <a:endParaRPr kumimoji="0" lang="en-US" altLang="ja-JP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8A160D3B-48FB-4C4D-8D06-883788B72EA0}"/>
              </a:ext>
            </a:extLst>
          </p:cNvPr>
          <p:cNvSpPr/>
          <p:nvPr/>
        </p:nvSpPr>
        <p:spPr>
          <a:xfrm>
            <a:off x="4213284" y="5701094"/>
            <a:ext cx="1538160" cy="400876"/>
          </a:xfrm>
          <a:prstGeom prst="wedgeRoundRectCallout">
            <a:avLst>
              <a:gd name="adj1" fmla="val -149066"/>
              <a:gd name="adj2" fmla="val -245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地面の色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58459492-8DB5-46A9-ADD1-CC0EFCFD0074}"/>
              </a:ext>
            </a:extLst>
          </p:cNvPr>
          <p:cNvSpPr/>
          <p:nvPr/>
        </p:nvSpPr>
        <p:spPr>
          <a:xfrm>
            <a:off x="4212845" y="6129130"/>
            <a:ext cx="875990" cy="400876"/>
          </a:xfrm>
          <a:prstGeom prst="wedgeRoundRectCallout">
            <a:avLst>
              <a:gd name="adj1" fmla="val -87325"/>
              <a:gd name="adj2" fmla="val -2789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地面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E08B1DC-B6F2-405C-A4D6-569DF9940745}"/>
              </a:ext>
            </a:extLst>
          </p:cNvPr>
          <p:cNvSpPr/>
          <p:nvPr/>
        </p:nvSpPr>
        <p:spPr>
          <a:xfrm>
            <a:off x="2585576" y="4573767"/>
            <a:ext cx="36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</a:t>
            </a:r>
            <a:endParaRPr lang="ja-JP" altLang="en-US" sz="2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1DF6C52-D28E-4CDA-9A3B-B6FBD5AEAE03}"/>
              </a:ext>
            </a:extLst>
          </p:cNvPr>
          <p:cNvSpPr/>
          <p:nvPr/>
        </p:nvSpPr>
        <p:spPr>
          <a:xfrm>
            <a:off x="3045110" y="4573767"/>
            <a:ext cx="38023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</a:t>
            </a:r>
            <a:endParaRPr lang="ja-JP" altLang="en-US" sz="2000" b="1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B085098-265F-4921-A040-C21EB7B12756}"/>
              </a:ext>
            </a:extLst>
          </p:cNvPr>
          <p:cNvSpPr/>
          <p:nvPr/>
        </p:nvSpPr>
        <p:spPr>
          <a:xfrm>
            <a:off x="3553895" y="4573767"/>
            <a:ext cx="364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2000" b="1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ja-JP" altLang="en-US" sz="2000" b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20FF2310-1934-4521-9881-08DB0AF8E64D}"/>
              </a:ext>
            </a:extLst>
          </p:cNvPr>
          <p:cNvSpPr/>
          <p:nvPr/>
        </p:nvSpPr>
        <p:spPr>
          <a:xfrm>
            <a:off x="7784690" y="2361927"/>
            <a:ext cx="2443554" cy="400876"/>
          </a:xfrm>
          <a:prstGeom prst="wedgeRoundRectCallout">
            <a:avLst>
              <a:gd name="adj1" fmla="val -75647"/>
              <a:gd name="adj2" fmla="val 6135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ロケットの速度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1E5AE913-767E-492E-B0E9-5BB904EADBCF}"/>
              </a:ext>
            </a:extLst>
          </p:cNvPr>
          <p:cNvSpPr/>
          <p:nvPr/>
        </p:nvSpPr>
        <p:spPr>
          <a:xfrm>
            <a:off x="8414446" y="2780285"/>
            <a:ext cx="2443554" cy="400876"/>
          </a:xfrm>
          <a:prstGeom prst="wedgeRoundRectCallout">
            <a:avLst>
              <a:gd name="adj1" fmla="val -66427"/>
              <a:gd name="adj2" fmla="val 51441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ロケットの色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C99A11F1-647B-4E28-8100-260263A2D3BD}"/>
              </a:ext>
            </a:extLst>
          </p:cNvPr>
          <p:cNvSpPr/>
          <p:nvPr/>
        </p:nvSpPr>
        <p:spPr>
          <a:xfrm>
            <a:off x="9888347" y="3204185"/>
            <a:ext cx="2086918" cy="365126"/>
          </a:xfrm>
          <a:prstGeom prst="wedgeRoundRectCallout">
            <a:avLst>
              <a:gd name="adj1" fmla="val -67328"/>
              <a:gd name="adj2" fmla="val 55718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ロケットの先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77428AEC-6B9E-48E2-AB1B-8D8F34E06BA9}"/>
              </a:ext>
            </a:extLst>
          </p:cNvPr>
          <p:cNvSpPr/>
          <p:nvPr/>
        </p:nvSpPr>
        <p:spPr>
          <a:xfrm>
            <a:off x="9573469" y="3614596"/>
            <a:ext cx="2086918" cy="365126"/>
          </a:xfrm>
          <a:prstGeom prst="wedgeRoundRectCallout">
            <a:avLst>
              <a:gd name="adj1" fmla="val -71771"/>
              <a:gd name="adj2" fmla="val 66606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ロケット本体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BB426368-628E-41AF-B8E6-97572E2876C4}"/>
              </a:ext>
            </a:extLst>
          </p:cNvPr>
          <p:cNvSpPr/>
          <p:nvPr/>
        </p:nvSpPr>
        <p:spPr>
          <a:xfrm>
            <a:off x="9888346" y="4041826"/>
            <a:ext cx="1939947" cy="365125"/>
          </a:xfrm>
          <a:prstGeom prst="wedgeRoundRectCallout">
            <a:avLst>
              <a:gd name="adj1" fmla="val -60841"/>
              <a:gd name="adj2" fmla="val 41200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左のつばさ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57B076A8-C442-4939-B64B-3B3C84918415}"/>
              </a:ext>
            </a:extLst>
          </p:cNvPr>
          <p:cNvSpPr/>
          <p:nvPr/>
        </p:nvSpPr>
        <p:spPr>
          <a:xfrm>
            <a:off x="9888347" y="4470670"/>
            <a:ext cx="2236380" cy="365125"/>
          </a:xfrm>
          <a:prstGeom prst="wedgeRoundRectCallout">
            <a:avLst>
              <a:gd name="adj1" fmla="val -58109"/>
              <a:gd name="adj2" fmla="val 15794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中央のつばさ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8DE9887F-C9C8-4278-9465-40D4F1C9C025}"/>
              </a:ext>
            </a:extLst>
          </p:cNvPr>
          <p:cNvSpPr/>
          <p:nvPr/>
        </p:nvSpPr>
        <p:spPr>
          <a:xfrm>
            <a:off x="9888026" y="4907303"/>
            <a:ext cx="1939947" cy="365125"/>
          </a:xfrm>
          <a:prstGeom prst="wedgeRoundRectCallout">
            <a:avLst>
              <a:gd name="adj1" fmla="val -60841"/>
              <a:gd name="adj2" fmla="val 12164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右のつばさ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5A25C7B1-9045-462C-A10B-9C52352BE7B1}"/>
              </a:ext>
            </a:extLst>
          </p:cNvPr>
          <p:cNvSpPr/>
          <p:nvPr/>
        </p:nvSpPr>
        <p:spPr>
          <a:xfrm>
            <a:off x="9232065" y="5398251"/>
            <a:ext cx="2743200" cy="365125"/>
          </a:xfrm>
          <a:prstGeom prst="wedgeRoundRectCallout">
            <a:avLst>
              <a:gd name="adj1" fmla="val -60525"/>
              <a:gd name="adj2" fmla="val -27760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ロケット中央の色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8B4B95CD-0751-47FB-BED4-2118D0FCAF90}"/>
              </a:ext>
            </a:extLst>
          </p:cNvPr>
          <p:cNvSpPr/>
          <p:nvPr/>
        </p:nvSpPr>
        <p:spPr>
          <a:xfrm>
            <a:off x="9084773" y="5865402"/>
            <a:ext cx="2743200" cy="365125"/>
          </a:xfrm>
          <a:prstGeom prst="wedgeRoundRectCallout">
            <a:avLst>
              <a:gd name="adj1" fmla="val -60525"/>
              <a:gd name="adj2" fmla="val -53166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ロケット中央部分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33DDF83C-DBCD-4FB4-9522-2593D4B494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269" y="96350"/>
            <a:ext cx="3115118" cy="2166604"/>
          </a:xfrm>
          <a:prstGeom prst="rect">
            <a:avLst/>
          </a:prstGeom>
        </p:spPr>
      </p:pic>
      <p:sp>
        <p:nvSpPr>
          <p:cNvPr id="32" name="吹き出し: 線 31">
            <a:extLst>
              <a:ext uri="{FF2B5EF4-FFF2-40B4-BE49-F238E27FC236}">
                <a16:creationId xmlns:a16="http://schemas.microsoft.com/office/drawing/2014/main" id="{D03EB7EC-3302-4F0D-8CB7-E6C89200F19C}"/>
              </a:ext>
            </a:extLst>
          </p:cNvPr>
          <p:cNvSpPr/>
          <p:nvPr/>
        </p:nvSpPr>
        <p:spPr>
          <a:xfrm>
            <a:off x="3553895" y="2464904"/>
            <a:ext cx="2091531" cy="1435034"/>
          </a:xfrm>
          <a:prstGeom prst="borderCallout1">
            <a:avLst>
              <a:gd name="adj1" fmla="val 86164"/>
              <a:gd name="adj2" fmla="val 100476"/>
              <a:gd name="adj3" fmla="val 197460"/>
              <a:gd name="adj4" fmla="val 226272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ja-JP" altLang="en-US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ｆ</a:t>
            </a:r>
            <a:r>
              <a:rPr kumimoji="1" lang="en-US" altLang="ja-JP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ill</a:t>
            </a:r>
            <a:r>
              <a:rPr kumimoji="1" lang="ja-JP" altLang="en-US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の</a:t>
            </a:r>
            <a:r>
              <a:rPr lang="ja-JP" altLang="en-US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４</a:t>
            </a:r>
            <a:r>
              <a:rPr kumimoji="1" lang="ja-JP" altLang="en-US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つ目の数字は、</a:t>
            </a:r>
            <a:endParaRPr kumimoji="1" lang="en-US" altLang="ja-JP" sz="24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l"/>
            <a:r>
              <a:rPr lang="ja-JP" altLang="en-US" sz="2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「透明度」です</a:t>
            </a:r>
            <a:endParaRPr kumimoji="1" lang="ja-JP" altLang="en-US" sz="24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CEC5A002-9F61-4042-89F9-254C15CDA30D}"/>
              </a:ext>
            </a:extLst>
          </p:cNvPr>
          <p:cNvSpPr/>
          <p:nvPr/>
        </p:nvSpPr>
        <p:spPr>
          <a:xfrm>
            <a:off x="8197128" y="5295899"/>
            <a:ext cx="569048" cy="34200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18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8" grpId="0" animBg="1"/>
      <p:bldP spid="29" grpId="0" animBg="1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　</a:t>
            </a:r>
            <a:r>
              <a:rPr lang="ja-JP" altLang="en-US" sz="48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ミッション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679981" y="816207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３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33DDF83C-DBCD-4FB4-9522-2593D4B494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31" y="860308"/>
            <a:ext cx="8382751" cy="5830309"/>
          </a:xfrm>
          <a:prstGeom prst="rect">
            <a:avLst/>
          </a:prstGeom>
        </p:spPr>
      </p:pic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539093" y="829450"/>
            <a:ext cx="6762828" cy="659105"/>
          </a:xfrm>
          <a:prstGeom prst="wedgeRoundRectCallout">
            <a:avLst>
              <a:gd name="adj1" fmla="val 54606"/>
              <a:gd name="adj2" fmla="val 5003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背景に好きなものを</a:t>
            </a: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追加しよう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吹き出し: 角を丸めた四角形 29">
            <a:extLst>
              <a:ext uri="{FF2B5EF4-FFF2-40B4-BE49-F238E27FC236}">
                <a16:creationId xmlns:a16="http://schemas.microsoft.com/office/drawing/2014/main" id="{1D38AD3B-8501-45AC-A9F0-6AF105724388}"/>
              </a:ext>
            </a:extLst>
          </p:cNvPr>
          <p:cNvSpPr/>
          <p:nvPr/>
        </p:nvSpPr>
        <p:spPr>
          <a:xfrm>
            <a:off x="7745892" y="1254658"/>
            <a:ext cx="4113599" cy="659105"/>
          </a:xfrm>
          <a:prstGeom prst="wedgeRoundRectCallout">
            <a:avLst>
              <a:gd name="adj1" fmla="val -68436"/>
              <a:gd name="adj2" fmla="val 6612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打ち上げセンター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2" name="吹き出し: 角を丸めた四角形 31">
            <a:extLst>
              <a:ext uri="{FF2B5EF4-FFF2-40B4-BE49-F238E27FC236}">
                <a16:creationId xmlns:a16="http://schemas.microsoft.com/office/drawing/2014/main" id="{5028FBC8-C376-4EF9-BA5A-C5F839EE00FC}"/>
              </a:ext>
            </a:extLst>
          </p:cNvPr>
          <p:cNvSpPr/>
          <p:nvPr/>
        </p:nvSpPr>
        <p:spPr>
          <a:xfrm>
            <a:off x="8610600" y="1990445"/>
            <a:ext cx="3225634" cy="1066912"/>
          </a:xfrm>
          <a:prstGeom prst="wedgeRoundRectCallout">
            <a:avLst>
              <a:gd name="adj1" fmla="val -65054"/>
              <a:gd name="adj2" fmla="val 3785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フェンス、</a:t>
            </a:r>
            <a:endParaRPr kumimoji="0" lang="en-US" altLang="ja-JP" sz="36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太陽、車など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4E78397-7E86-40A1-B4B9-05FE667602C6}"/>
              </a:ext>
            </a:extLst>
          </p:cNvPr>
          <p:cNvSpPr/>
          <p:nvPr/>
        </p:nvSpPr>
        <p:spPr>
          <a:xfrm>
            <a:off x="4508675" y="3869635"/>
            <a:ext cx="871708" cy="24855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9F609D3-6C32-4677-A928-BC2F45B27335}"/>
              </a:ext>
            </a:extLst>
          </p:cNvPr>
          <p:cNvSpPr/>
          <p:nvPr/>
        </p:nvSpPr>
        <p:spPr>
          <a:xfrm>
            <a:off x="4647823" y="3473668"/>
            <a:ext cx="593412" cy="3959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C6A1DCD-9CB4-4D6D-9A75-E31D8FBCEC95}"/>
              </a:ext>
            </a:extLst>
          </p:cNvPr>
          <p:cNvSpPr/>
          <p:nvPr/>
        </p:nvSpPr>
        <p:spPr>
          <a:xfrm>
            <a:off x="4794917" y="1631095"/>
            <a:ext cx="280666" cy="18425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D4F636-E104-446C-A12D-F634E1C25F74}"/>
              </a:ext>
            </a:extLst>
          </p:cNvPr>
          <p:cNvSpPr txBox="1"/>
          <p:nvPr/>
        </p:nvSpPr>
        <p:spPr>
          <a:xfrm>
            <a:off x="4531685" y="4080935"/>
            <a:ext cx="84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JAXA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D708F01-C430-45FA-A18C-BB8EB723B35B}"/>
              </a:ext>
            </a:extLst>
          </p:cNvPr>
          <p:cNvSpPr/>
          <p:nvPr/>
        </p:nvSpPr>
        <p:spPr>
          <a:xfrm>
            <a:off x="5867400" y="5276731"/>
            <a:ext cx="2743200" cy="75181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2EC4223-E16A-4A0C-84BE-63322E15DFEF}"/>
              </a:ext>
            </a:extLst>
          </p:cNvPr>
          <p:cNvSpPr/>
          <p:nvPr/>
        </p:nvSpPr>
        <p:spPr>
          <a:xfrm>
            <a:off x="6140450" y="5884565"/>
            <a:ext cx="279400" cy="279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374A373A-6E15-415F-B24E-31AEBF85792D}"/>
              </a:ext>
            </a:extLst>
          </p:cNvPr>
          <p:cNvSpPr/>
          <p:nvPr/>
        </p:nvSpPr>
        <p:spPr>
          <a:xfrm>
            <a:off x="7820591" y="5864631"/>
            <a:ext cx="279400" cy="279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403103D6-297A-45E9-8C01-6869B30314D6}"/>
              </a:ext>
            </a:extLst>
          </p:cNvPr>
          <p:cNvSpPr/>
          <p:nvPr/>
        </p:nvSpPr>
        <p:spPr>
          <a:xfrm>
            <a:off x="8134916" y="5864631"/>
            <a:ext cx="279400" cy="279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61F01FF-0899-4C87-9738-E2ACCBA3F4CE}"/>
              </a:ext>
            </a:extLst>
          </p:cNvPr>
          <p:cNvSpPr/>
          <p:nvPr/>
        </p:nvSpPr>
        <p:spPr>
          <a:xfrm>
            <a:off x="6140450" y="5365750"/>
            <a:ext cx="355600" cy="27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122F817-6D57-4BA0-BA4A-92FB49649695}"/>
              </a:ext>
            </a:extLst>
          </p:cNvPr>
          <p:cNvSpPr/>
          <p:nvPr/>
        </p:nvSpPr>
        <p:spPr>
          <a:xfrm>
            <a:off x="6626104" y="5365750"/>
            <a:ext cx="527709" cy="27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0D1E4394-F173-41C2-8655-8D20302E7BAC}"/>
              </a:ext>
            </a:extLst>
          </p:cNvPr>
          <p:cNvSpPr/>
          <p:nvPr/>
        </p:nvSpPr>
        <p:spPr>
          <a:xfrm>
            <a:off x="7292882" y="5365750"/>
            <a:ext cx="527709" cy="27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E7677C9-F2DB-449E-B2D6-6EEF2A4493EB}"/>
              </a:ext>
            </a:extLst>
          </p:cNvPr>
          <p:cNvSpPr/>
          <p:nvPr/>
        </p:nvSpPr>
        <p:spPr>
          <a:xfrm>
            <a:off x="7959660" y="5365750"/>
            <a:ext cx="527709" cy="27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9" name="直角三角形 38">
            <a:extLst>
              <a:ext uri="{FF2B5EF4-FFF2-40B4-BE49-F238E27FC236}">
                <a16:creationId xmlns:a16="http://schemas.microsoft.com/office/drawing/2014/main" id="{534ED1F1-39E9-41FD-B5FE-948FBAC1F42B}"/>
              </a:ext>
            </a:extLst>
          </p:cNvPr>
          <p:cNvSpPr/>
          <p:nvPr/>
        </p:nvSpPr>
        <p:spPr>
          <a:xfrm flipH="1">
            <a:off x="5984104" y="5365750"/>
            <a:ext cx="156345" cy="2794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2AF4DBA-8188-4540-AA98-C28FD52B6DA2}"/>
              </a:ext>
            </a:extLst>
          </p:cNvPr>
          <p:cNvSpPr txBox="1"/>
          <p:nvPr/>
        </p:nvSpPr>
        <p:spPr>
          <a:xfrm>
            <a:off x="6815481" y="5652184"/>
            <a:ext cx="84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206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JAXA</a:t>
            </a:r>
            <a:endParaRPr kumimoji="1" lang="ja-JP" altLang="en-US" dirty="0">
              <a:solidFill>
                <a:srgbClr val="00206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640A567C-7967-4FF2-9CE8-AEC233A9C158}"/>
              </a:ext>
            </a:extLst>
          </p:cNvPr>
          <p:cNvGrpSpPr/>
          <p:nvPr/>
        </p:nvGrpSpPr>
        <p:grpSpPr>
          <a:xfrm>
            <a:off x="753153" y="5858013"/>
            <a:ext cx="5191013" cy="731253"/>
            <a:chOff x="939089" y="2936419"/>
            <a:chExt cx="9513516" cy="39968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D248299-EE3F-4C7D-83C5-9F3FCDCC53F3}"/>
                </a:ext>
              </a:extLst>
            </p:cNvPr>
            <p:cNvGrpSpPr/>
            <p:nvPr/>
          </p:nvGrpSpPr>
          <p:grpSpPr>
            <a:xfrm>
              <a:off x="939089" y="2940133"/>
              <a:ext cx="2374566" cy="395968"/>
              <a:chOff x="833978" y="5230132"/>
              <a:chExt cx="2374566" cy="395968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943029AD-701A-484D-952F-1B9796515084}"/>
                  </a:ext>
                </a:extLst>
              </p:cNvPr>
              <p:cNvSpPr/>
              <p:nvPr/>
            </p:nvSpPr>
            <p:spPr>
              <a:xfrm>
                <a:off x="833978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DDBB047-7F9E-4CEF-974A-A9870C0C0586}"/>
                  </a:ext>
                </a:extLst>
              </p:cNvPr>
              <p:cNvSpPr/>
              <p:nvPr/>
            </p:nvSpPr>
            <p:spPr>
              <a:xfrm>
                <a:off x="1427390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0D9CC79D-F106-46C3-882A-631617A63819}"/>
                  </a:ext>
                </a:extLst>
              </p:cNvPr>
              <p:cNvSpPr/>
              <p:nvPr/>
            </p:nvSpPr>
            <p:spPr>
              <a:xfrm>
                <a:off x="2021261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4ACD6A6D-A810-461B-8F0D-3C278335A0A7}"/>
                  </a:ext>
                </a:extLst>
              </p:cNvPr>
              <p:cNvSpPr/>
              <p:nvPr/>
            </p:nvSpPr>
            <p:spPr>
              <a:xfrm>
                <a:off x="2615132" y="5230132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E14D08B-CB02-4D71-8252-2039FC3140CE}"/>
                </a:ext>
              </a:extLst>
            </p:cNvPr>
            <p:cNvGrpSpPr/>
            <p:nvPr/>
          </p:nvGrpSpPr>
          <p:grpSpPr>
            <a:xfrm>
              <a:off x="3321392" y="2940133"/>
              <a:ext cx="2374566" cy="395968"/>
              <a:chOff x="833978" y="5230132"/>
              <a:chExt cx="2374566" cy="395968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9DC3B16-DBD6-4F3A-835D-BC940E071195}"/>
                  </a:ext>
                </a:extLst>
              </p:cNvPr>
              <p:cNvSpPr/>
              <p:nvPr/>
            </p:nvSpPr>
            <p:spPr>
              <a:xfrm>
                <a:off x="833978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AEDA8AB-FF73-454B-87ED-4FED5E6DEEBE}"/>
                  </a:ext>
                </a:extLst>
              </p:cNvPr>
              <p:cNvSpPr/>
              <p:nvPr/>
            </p:nvSpPr>
            <p:spPr>
              <a:xfrm>
                <a:off x="1427390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E2E2A3CF-16A5-49F9-9335-A8F81B3D1F51}"/>
                  </a:ext>
                </a:extLst>
              </p:cNvPr>
              <p:cNvSpPr/>
              <p:nvPr/>
            </p:nvSpPr>
            <p:spPr>
              <a:xfrm>
                <a:off x="2021261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EBAAF36-8121-4291-8534-16C67698516F}"/>
                  </a:ext>
                </a:extLst>
              </p:cNvPr>
              <p:cNvSpPr/>
              <p:nvPr/>
            </p:nvSpPr>
            <p:spPr>
              <a:xfrm>
                <a:off x="2615132" y="5230132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925601-3783-4645-B992-7495EE588FBB}"/>
                </a:ext>
              </a:extLst>
            </p:cNvPr>
            <p:cNvGrpSpPr/>
            <p:nvPr/>
          </p:nvGrpSpPr>
          <p:grpSpPr>
            <a:xfrm>
              <a:off x="5695736" y="2936419"/>
              <a:ext cx="2374566" cy="395968"/>
              <a:chOff x="833978" y="5230132"/>
              <a:chExt cx="2374566" cy="395968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CA943BB0-FCD6-4794-9726-1C7425DA2B54}"/>
                  </a:ext>
                </a:extLst>
              </p:cNvPr>
              <p:cNvSpPr/>
              <p:nvPr/>
            </p:nvSpPr>
            <p:spPr>
              <a:xfrm>
                <a:off x="833978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67C50F94-5C8F-4E8C-AD45-F2265228774A}"/>
                  </a:ext>
                </a:extLst>
              </p:cNvPr>
              <p:cNvSpPr/>
              <p:nvPr/>
            </p:nvSpPr>
            <p:spPr>
              <a:xfrm>
                <a:off x="1427390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96FF4395-5BE9-41C0-A806-8378D2936E1A}"/>
                  </a:ext>
                </a:extLst>
              </p:cNvPr>
              <p:cNvSpPr/>
              <p:nvPr/>
            </p:nvSpPr>
            <p:spPr>
              <a:xfrm>
                <a:off x="2021261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779C23B-83C0-4E71-BEFD-926AD6932E82}"/>
                  </a:ext>
                </a:extLst>
              </p:cNvPr>
              <p:cNvSpPr/>
              <p:nvPr/>
            </p:nvSpPr>
            <p:spPr>
              <a:xfrm>
                <a:off x="2615132" y="5230132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C430F38-3F6F-450D-B8C8-FB7E7E0D6164}"/>
                </a:ext>
              </a:extLst>
            </p:cNvPr>
            <p:cNvGrpSpPr/>
            <p:nvPr/>
          </p:nvGrpSpPr>
          <p:grpSpPr>
            <a:xfrm>
              <a:off x="8078039" y="2936419"/>
              <a:ext cx="2374566" cy="395968"/>
              <a:chOff x="833978" y="5230132"/>
              <a:chExt cx="2374566" cy="395968"/>
            </a:xfrm>
          </p:grpSpPr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FFB3FC64-C512-4EA3-8184-9A78F829FCAE}"/>
                  </a:ext>
                </a:extLst>
              </p:cNvPr>
              <p:cNvSpPr/>
              <p:nvPr/>
            </p:nvSpPr>
            <p:spPr>
              <a:xfrm>
                <a:off x="833978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1A00FE18-B7D3-49D9-8B73-C792DBD03C78}"/>
                  </a:ext>
                </a:extLst>
              </p:cNvPr>
              <p:cNvSpPr/>
              <p:nvPr/>
            </p:nvSpPr>
            <p:spPr>
              <a:xfrm>
                <a:off x="1427390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494F17F2-0263-48F0-97A9-2D6A9F982687}"/>
                  </a:ext>
                </a:extLst>
              </p:cNvPr>
              <p:cNvSpPr/>
              <p:nvPr/>
            </p:nvSpPr>
            <p:spPr>
              <a:xfrm>
                <a:off x="2021261" y="5230133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7E7520B5-9C52-4883-B4D2-0A76487913C3}"/>
                  </a:ext>
                </a:extLst>
              </p:cNvPr>
              <p:cNvSpPr/>
              <p:nvPr/>
            </p:nvSpPr>
            <p:spPr>
              <a:xfrm>
                <a:off x="2615132" y="5230132"/>
                <a:ext cx="593412" cy="395967"/>
              </a:xfrm>
              <a:prstGeom prst="rect">
                <a:avLst/>
              </a:prstGeom>
              <a:noFill/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endParaRPr kumimoji="1" lang="ja-JP" altLang="en-US" sz="4800" dirty="0">
                  <a:latin typeface="HGP明朝B" panose="02020800000000000000" pitchFamily="18" charset="-128"/>
                  <a:ea typeface="HGP明朝B" panose="02020800000000000000" pitchFamily="18" charset="-128"/>
                </a:endParaRPr>
              </a:p>
            </p:txBody>
          </p:sp>
        </p:grpSp>
      </p:grpSp>
      <p:sp>
        <p:nvSpPr>
          <p:cNvPr id="66" name="楕円 65">
            <a:extLst>
              <a:ext uri="{FF2B5EF4-FFF2-40B4-BE49-F238E27FC236}">
                <a16:creationId xmlns:a16="http://schemas.microsoft.com/office/drawing/2014/main" id="{BEED5B6E-82E6-4AD2-836B-3459D29693DD}"/>
              </a:ext>
            </a:extLst>
          </p:cNvPr>
          <p:cNvSpPr/>
          <p:nvPr/>
        </p:nvSpPr>
        <p:spPr>
          <a:xfrm>
            <a:off x="6815481" y="2523901"/>
            <a:ext cx="751819" cy="751819"/>
          </a:xfrm>
          <a:prstGeom prst="ellipse">
            <a:avLst/>
          </a:prstGeom>
          <a:solidFill>
            <a:srgbClr val="FFFF00"/>
          </a:solidFill>
          <a:ln w="666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67" name="吹き出し: 角を丸めた四角形 66">
            <a:extLst>
              <a:ext uri="{FF2B5EF4-FFF2-40B4-BE49-F238E27FC236}">
                <a16:creationId xmlns:a16="http://schemas.microsoft.com/office/drawing/2014/main" id="{2873CF49-94F2-4E0F-AD8D-869E49621BE2}"/>
              </a:ext>
            </a:extLst>
          </p:cNvPr>
          <p:cNvSpPr/>
          <p:nvPr/>
        </p:nvSpPr>
        <p:spPr>
          <a:xfrm>
            <a:off x="8295861" y="3198689"/>
            <a:ext cx="3828865" cy="1000343"/>
          </a:xfrm>
          <a:prstGeom prst="wedgeRoundRectCallout">
            <a:avLst>
              <a:gd name="adj1" fmla="val -83272"/>
              <a:gd name="adj2" fmla="val 15822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となりにもう</a:t>
            </a:r>
            <a:endParaRPr kumimoji="0" lang="en-US" altLang="ja-JP" sz="2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１機、打ち上げられる？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8" name="吹き出し: 角を丸めた四角形 67">
            <a:extLst>
              <a:ext uri="{FF2B5EF4-FFF2-40B4-BE49-F238E27FC236}">
                <a16:creationId xmlns:a16="http://schemas.microsoft.com/office/drawing/2014/main" id="{7758172D-6903-4EE0-84C6-C060EE48E56E}"/>
              </a:ext>
            </a:extLst>
          </p:cNvPr>
          <p:cNvSpPr/>
          <p:nvPr/>
        </p:nvSpPr>
        <p:spPr>
          <a:xfrm>
            <a:off x="9060992" y="4229973"/>
            <a:ext cx="3076857" cy="1000343"/>
          </a:xfrm>
          <a:prstGeom prst="wedgeRoundRectCallout">
            <a:avLst>
              <a:gd name="adj1" fmla="val -66044"/>
              <a:gd name="adj2" fmla="val 38343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車も</a:t>
            </a:r>
            <a:endParaRPr kumimoji="0" lang="en-US" altLang="ja-JP" sz="2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走らせちゃおう！！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9" name="吹き出し: 角を丸めた四角形 68">
            <a:extLst>
              <a:ext uri="{FF2B5EF4-FFF2-40B4-BE49-F238E27FC236}">
                <a16:creationId xmlns:a16="http://schemas.microsoft.com/office/drawing/2014/main" id="{CF55A606-24FA-46F2-86DD-22608C120A16}"/>
              </a:ext>
            </a:extLst>
          </p:cNvPr>
          <p:cNvSpPr/>
          <p:nvPr/>
        </p:nvSpPr>
        <p:spPr>
          <a:xfrm>
            <a:off x="9047869" y="5384393"/>
            <a:ext cx="3076857" cy="1000343"/>
          </a:xfrm>
          <a:prstGeom prst="wedgeRoundRectCallout">
            <a:avLst>
              <a:gd name="adj1" fmla="val -56138"/>
              <a:gd name="adj2" fmla="val -46442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その他いろいろ</a:t>
            </a:r>
            <a:endParaRPr kumimoji="0" lang="en-US" altLang="ja-JP" sz="2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やってみよう！！！</a:t>
            </a:r>
            <a:endParaRPr kumimoji="0" lang="en-US" altLang="ja-JP" sz="2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70" name="楕円 69">
            <a:extLst>
              <a:ext uri="{FF2B5EF4-FFF2-40B4-BE49-F238E27FC236}">
                <a16:creationId xmlns:a16="http://schemas.microsoft.com/office/drawing/2014/main" id="{5A002DC8-2AA6-4667-A910-055277C51336}"/>
              </a:ext>
            </a:extLst>
          </p:cNvPr>
          <p:cNvSpPr/>
          <p:nvPr/>
        </p:nvSpPr>
        <p:spPr>
          <a:xfrm>
            <a:off x="627327" y="1541901"/>
            <a:ext cx="2654567" cy="128562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rocket</a:t>
            </a:r>
            <a:endParaRPr kumimoji="1" lang="en-US" altLang="ja-JP" sz="44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で保存</a:t>
            </a:r>
            <a:endParaRPr kumimoji="1" lang="en-US" altLang="ja-JP" sz="28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8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4" grpId="0" animBg="1"/>
      <p:bldP spid="33" grpId="0" animBg="1"/>
      <p:bldP spid="34" grpId="0" animBg="1"/>
      <p:bldP spid="5" grpId="0"/>
      <p:bldP spid="6" grpId="0" animBg="1"/>
      <p:bldP spid="7" grpId="0" animBg="1"/>
      <p:bldP spid="37" grpId="0" animBg="1"/>
      <p:bldP spid="38" grpId="0" animBg="1"/>
      <p:bldP spid="8" grpId="0" animBg="1"/>
      <p:bldP spid="40" grpId="0" animBg="1"/>
      <p:bldP spid="41" grpId="0" animBg="1"/>
      <p:bldP spid="42" grpId="0" animBg="1"/>
      <p:bldP spid="39" grpId="0" animBg="1"/>
      <p:bldP spid="44" grpId="0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-229566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4198"/>
              <a:gd name="adj2" fmla="val 47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①ロケットを打ち上げよう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174290" y="213352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３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953303" y="1497958"/>
            <a:ext cx="3542958" cy="524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float a=400;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Float b=50;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b="1" dirty="0">
                <a:solidFill>
                  <a:srgbClr val="FF0000"/>
                </a:solidFill>
              </a:rPr>
              <a:t>void draw()</a:t>
            </a:r>
            <a:r>
              <a:rPr lang="en-US" altLang="ja-JP" sz="4400" b="1" dirty="0">
                <a:solidFill>
                  <a:srgbClr val="FF0000"/>
                </a:solidFill>
              </a:rPr>
              <a:t>{</a:t>
            </a:r>
          </a:p>
          <a:p>
            <a:r>
              <a:rPr lang="en-US" altLang="ja-JP" sz="2400" dirty="0"/>
              <a:t>  background(b,200,10);</a:t>
            </a:r>
          </a:p>
          <a:p>
            <a:r>
              <a:rPr lang="en-US" altLang="ja-JP" sz="2400" dirty="0"/>
              <a:t>  b=b+0.3;</a:t>
            </a:r>
          </a:p>
          <a:p>
            <a:r>
              <a:rPr lang="en-US" altLang="ja-JP" sz="2400" dirty="0"/>
              <a:t>  fill(255,0,0);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(0,600,1000,100);</a:t>
            </a:r>
          </a:p>
          <a:p>
            <a:endParaRPr lang="en-US" altLang="ja-JP" sz="24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9CC5296-863F-4673-9C81-A95FF3234F96}"/>
              </a:ext>
            </a:extLst>
          </p:cNvPr>
          <p:cNvSpPr/>
          <p:nvPr/>
        </p:nvSpPr>
        <p:spPr>
          <a:xfrm>
            <a:off x="7762312" y="1068353"/>
            <a:ext cx="3759362" cy="56015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【</a:t>
            </a:r>
            <a:r>
              <a:rPr lang="ja-JP" altLang="en-US" sz="2400" dirty="0"/>
              <a:t>左の続き</a:t>
            </a:r>
            <a:r>
              <a:rPr lang="en-US" altLang="ja-JP" sz="24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a=a-0.4;</a:t>
            </a:r>
          </a:p>
          <a:p>
            <a:r>
              <a:rPr lang="en-US" altLang="ja-JP" sz="2400" dirty="0"/>
              <a:t>  fill(0,0,255);</a:t>
            </a:r>
          </a:p>
          <a:p>
            <a:r>
              <a:rPr lang="en-US" altLang="ja-JP" sz="2400" dirty="0"/>
              <a:t>  ellipse(350,a,100,150);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(300,a,100,200);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(270,a+100,30,150);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(345,a+100,10,150);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(400,a+100,30,150);</a:t>
            </a:r>
          </a:p>
          <a:p>
            <a:r>
              <a:rPr lang="en-US" altLang="ja-JP" sz="2400" dirty="0"/>
              <a:t>  fill(230,232,40,150);</a:t>
            </a:r>
          </a:p>
          <a:p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(300,a,100,40);</a:t>
            </a:r>
          </a:p>
          <a:p>
            <a:endParaRPr lang="en-US" altLang="ja-JP" sz="2400" dirty="0"/>
          </a:p>
          <a:p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ja-JP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</a:rPr>
              <a:t>fill(255,255,0);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  circle(800,200,100);</a:t>
            </a:r>
          </a:p>
          <a:p>
            <a:r>
              <a:rPr lang="en-US" altLang="ja-JP" sz="4400" b="1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541AE354-AE94-4935-9966-C6C9DE28A781}"/>
              </a:ext>
            </a:extLst>
          </p:cNvPr>
          <p:cNvSpPr/>
          <p:nvPr/>
        </p:nvSpPr>
        <p:spPr>
          <a:xfrm>
            <a:off x="3315879" y="816313"/>
            <a:ext cx="4440658" cy="3871802"/>
          </a:xfrm>
          <a:prstGeom prst="wedgeRoundRectCallout">
            <a:avLst>
              <a:gd name="adj1" fmla="val 53736"/>
              <a:gd name="adj2" fmla="val 6831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5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注意！！</a:t>
            </a:r>
            <a:endParaRPr kumimoji="0" lang="en-US" altLang="ja-JP" sz="5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絵などをつけたす時は、</a:t>
            </a:r>
            <a:r>
              <a:rPr kumimoji="0" lang="en-US" altLang="ja-JP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void draw()</a:t>
            </a:r>
            <a:r>
              <a:rPr kumimoji="0" lang="ja-JP" altLang="en-US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の</a:t>
            </a:r>
            <a:endParaRPr kumimoji="0" lang="en-US" altLang="ja-JP" sz="32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｛　　｝の中に</a:t>
            </a:r>
            <a:endParaRPr kumimoji="0" lang="en-US" altLang="ja-JP" sz="32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打つようにしよう！</a:t>
            </a:r>
            <a:endParaRPr kumimoji="0" lang="en-US" altLang="ja-JP" sz="32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外側に打つと</a:t>
            </a:r>
            <a:endParaRPr kumimoji="0" lang="en-US" altLang="ja-JP" sz="32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エラーになります。</a:t>
            </a:r>
            <a:endParaRPr kumimoji="0" lang="en-US" altLang="ja-JP" sz="32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34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②交差点で曲がる車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473397" y="16851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539093" y="829450"/>
            <a:ext cx="5353707" cy="659105"/>
          </a:xfrm>
          <a:prstGeom prst="wedgeRoundRectCallout">
            <a:avLst>
              <a:gd name="adj1" fmla="val 4466"/>
              <a:gd name="adj2" fmla="val 6352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このように打ってみよう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E1344AD-4A0A-40BB-AA5D-7A435303EBCB}"/>
              </a:ext>
            </a:extLst>
          </p:cNvPr>
          <p:cNvSpPr/>
          <p:nvPr/>
        </p:nvSpPr>
        <p:spPr>
          <a:xfrm>
            <a:off x="685801" y="1769442"/>
            <a:ext cx="289332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int </a:t>
            </a:r>
            <a:r>
              <a:rPr lang="en-US" altLang="ja-JP" sz="2400" dirty="0" err="1"/>
              <a:t>a,b,d,e</a:t>
            </a:r>
            <a:r>
              <a:rPr lang="en-US" altLang="ja-JP" sz="2400" dirty="0"/>
              <a:t>=0;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int c=1000;</a:t>
            </a:r>
          </a:p>
          <a:p>
            <a:r>
              <a:rPr lang="en-US" altLang="ja-JP" sz="2400" dirty="0"/>
              <a:t>int f= 700;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background(200);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510090F-E7C4-4601-8CAF-979A867A2FB9}"/>
              </a:ext>
            </a:extLst>
          </p:cNvPr>
          <p:cNvSpPr/>
          <p:nvPr/>
        </p:nvSpPr>
        <p:spPr>
          <a:xfrm>
            <a:off x="3785290" y="1674763"/>
            <a:ext cx="4211409" cy="5084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a=a+1;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if(a&gt;=330){a=330;b=b+1;}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fill(0,255,0);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(a,b+320,50,50,5);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c=c-1;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if(c&lt;=220){c=220;d=d-1;}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fill(255,0,0);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(c,d+430,50,50,5);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f=f-1;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if(f&lt;=430){f=430;e=e-1;}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fill(0,0,255);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(e+620,f,50,50,5);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CC180B7-EC6A-4511-A25C-46530D630ABF}"/>
              </a:ext>
            </a:extLst>
          </p:cNvPr>
          <p:cNvSpPr/>
          <p:nvPr/>
        </p:nvSpPr>
        <p:spPr>
          <a:xfrm>
            <a:off x="8116899" y="1671145"/>
            <a:ext cx="4007828" cy="2391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000" dirty="0"/>
              <a:t>  </a:t>
            </a:r>
            <a:r>
              <a:rPr lang="en-US" altLang="ja-JP" sz="2400" dirty="0"/>
              <a:t>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=i+4){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fill(46,16,16);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(100*i,0,200,300);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(100*i,500,200,200);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}}</a:t>
            </a:r>
          </a:p>
        </p:txBody>
      </p:sp>
      <p:pic>
        <p:nvPicPr>
          <p:cNvPr id="77" name="図 76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A86D1917-56B3-40FB-967D-7B48D87A9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41" y="4061746"/>
            <a:ext cx="3752765" cy="262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59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②交差点で曲がる車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473397" y="16851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E1344AD-4A0A-40BB-AA5D-7A435303EBCB}"/>
              </a:ext>
            </a:extLst>
          </p:cNvPr>
          <p:cNvSpPr/>
          <p:nvPr/>
        </p:nvSpPr>
        <p:spPr>
          <a:xfrm>
            <a:off x="685801" y="1769442"/>
            <a:ext cx="289332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int </a:t>
            </a:r>
            <a:r>
              <a:rPr lang="en-US" altLang="ja-JP" sz="2400" dirty="0" err="1"/>
              <a:t>a,b,d,e</a:t>
            </a:r>
            <a:r>
              <a:rPr lang="en-US" altLang="ja-JP" sz="2400" dirty="0"/>
              <a:t>=0;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int c=1000;</a:t>
            </a:r>
          </a:p>
          <a:p>
            <a:r>
              <a:rPr lang="en-US" altLang="ja-JP" sz="2400" dirty="0"/>
              <a:t>int f=700;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background(200);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510090F-E7C4-4601-8CAF-979A867A2FB9}"/>
              </a:ext>
            </a:extLst>
          </p:cNvPr>
          <p:cNvSpPr/>
          <p:nvPr/>
        </p:nvSpPr>
        <p:spPr>
          <a:xfrm>
            <a:off x="3785290" y="1674763"/>
            <a:ext cx="4211409" cy="5084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a=a+1;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if(a&gt;=330){a=330;b=b+1;}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fill(0,255,0);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(a,b+320,50,50,5);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c=c-1;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if(c&lt;=220){c=220;d=d-1;}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fill(255,0,0);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(c,d+430,50,50,5);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f=f-1;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if(f&lt;=430){f=430;e=e-1;}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fill(0,0,255);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(e+620,f,50,50,5);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CC180B7-EC6A-4511-A25C-46530D630ABF}"/>
              </a:ext>
            </a:extLst>
          </p:cNvPr>
          <p:cNvSpPr/>
          <p:nvPr/>
        </p:nvSpPr>
        <p:spPr>
          <a:xfrm>
            <a:off x="8116899" y="1671145"/>
            <a:ext cx="4007828" cy="2391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000" dirty="0"/>
              <a:t>  </a:t>
            </a:r>
            <a:r>
              <a:rPr lang="en-US" altLang="ja-JP" sz="2400" dirty="0"/>
              <a:t>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=i+4){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fill(46,16,16);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(100*i,0,200,300);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(100*i,500,200,200);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}}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53EB4A3-3BD5-4F7C-9369-600C05F91EF9}"/>
              </a:ext>
            </a:extLst>
          </p:cNvPr>
          <p:cNvSpPr/>
          <p:nvPr/>
        </p:nvSpPr>
        <p:spPr>
          <a:xfrm>
            <a:off x="2831851" y="1834430"/>
            <a:ext cx="2731608" cy="329233"/>
          </a:xfrm>
          <a:prstGeom prst="wedgeRoundRectCallout">
            <a:avLst>
              <a:gd name="adj1" fmla="val -57682"/>
              <a:gd name="adj2" fmla="val 813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車の変数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0A44FE53-AE6C-49EE-BA64-BF9E9B86F9FB}"/>
              </a:ext>
            </a:extLst>
          </p:cNvPr>
          <p:cNvSpPr/>
          <p:nvPr/>
        </p:nvSpPr>
        <p:spPr>
          <a:xfrm>
            <a:off x="2831851" y="2234480"/>
            <a:ext cx="2731608" cy="329233"/>
          </a:xfrm>
          <a:prstGeom prst="wedgeRoundRectCallout">
            <a:avLst>
              <a:gd name="adj1" fmla="val -68395"/>
              <a:gd name="adj2" fmla="val 411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赤い車の出発点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B51AC091-D7F4-4738-83DA-CABDF8C44AD0}"/>
              </a:ext>
            </a:extLst>
          </p:cNvPr>
          <p:cNvSpPr/>
          <p:nvPr/>
        </p:nvSpPr>
        <p:spPr>
          <a:xfrm>
            <a:off x="2831851" y="2612004"/>
            <a:ext cx="2731608" cy="329233"/>
          </a:xfrm>
          <a:prstGeom prst="wedgeRoundRectCallout">
            <a:avLst>
              <a:gd name="adj1" fmla="val -74016"/>
              <a:gd name="adj2" fmla="val 4113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青い車の出発点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A763FCE5-32CC-410B-9380-53D70B6F584E}"/>
              </a:ext>
            </a:extLst>
          </p:cNvPr>
          <p:cNvSpPr/>
          <p:nvPr/>
        </p:nvSpPr>
        <p:spPr>
          <a:xfrm>
            <a:off x="3680762" y="5183237"/>
            <a:ext cx="2731608" cy="329233"/>
          </a:xfrm>
          <a:prstGeom prst="wedgeRoundRectCallout">
            <a:avLst>
              <a:gd name="adj1" fmla="val -59118"/>
              <a:gd name="adj2" fmla="val 1094"/>
              <a:gd name="adj3" fmla="val 16667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背景の道路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3" name="図 2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CE0D1FED-210D-420D-9C6F-5BF544EF79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41" y="4061746"/>
            <a:ext cx="3752765" cy="262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1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FA61BE83-CEA7-4A50-A85D-0E93CD13F7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41" y="4061746"/>
            <a:ext cx="3752765" cy="2627739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②交差点で曲がる車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473397" y="16851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E1344AD-4A0A-40BB-AA5D-7A435303EBCB}"/>
              </a:ext>
            </a:extLst>
          </p:cNvPr>
          <p:cNvSpPr/>
          <p:nvPr/>
        </p:nvSpPr>
        <p:spPr>
          <a:xfrm>
            <a:off x="685801" y="1769442"/>
            <a:ext cx="289332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int </a:t>
            </a:r>
            <a:r>
              <a:rPr lang="en-US" altLang="ja-JP" sz="2400" dirty="0" err="1"/>
              <a:t>a,b,d,e</a:t>
            </a:r>
            <a:r>
              <a:rPr lang="en-US" altLang="ja-JP" sz="2400" dirty="0"/>
              <a:t>=0;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int c=1000;</a:t>
            </a:r>
          </a:p>
          <a:p>
            <a:r>
              <a:rPr lang="en-US" altLang="ja-JP" sz="2400" dirty="0"/>
              <a:t>int f=700;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background(200);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510090F-E7C4-4601-8CAF-979A867A2FB9}"/>
              </a:ext>
            </a:extLst>
          </p:cNvPr>
          <p:cNvSpPr/>
          <p:nvPr/>
        </p:nvSpPr>
        <p:spPr>
          <a:xfrm>
            <a:off x="3785290" y="1674763"/>
            <a:ext cx="4211409" cy="5084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a=a+1;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if(a&gt;=330){a=330;b=b+1;}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fill(0,255,0);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(a,b+320,50,50,5);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c=c-1;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if(c&lt;=220){c=220;d=d-1;}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fill(255,0,0);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(c,d+430,50,50,5);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f=f-1;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if(f&lt;=430){f=430;e=e-1;}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fill(0,0,255);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(e+620,f,50,50,5);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CC180B7-EC6A-4511-A25C-46530D630ABF}"/>
              </a:ext>
            </a:extLst>
          </p:cNvPr>
          <p:cNvSpPr/>
          <p:nvPr/>
        </p:nvSpPr>
        <p:spPr>
          <a:xfrm>
            <a:off x="8116899" y="1671145"/>
            <a:ext cx="4007828" cy="2391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000" dirty="0"/>
              <a:t>  </a:t>
            </a:r>
            <a:r>
              <a:rPr lang="en-US" altLang="ja-JP" sz="2400" dirty="0"/>
              <a:t>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=i+4){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fill(46,16,16);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(100*i,0,200,300);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(100*i,500,200,200);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}}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53EB4A3-3BD5-4F7C-9369-600C05F91EF9}"/>
              </a:ext>
            </a:extLst>
          </p:cNvPr>
          <p:cNvSpPr/>
          <p:nvPr/>
        </p:nvSpPr>
        <p:spPr>
          <a:xfrm>
            <a:off x="8116899" y="2027277"/>
            <a:ext cx="1827201" cy="329233"/>
          </a:xfrm>
          <a:prstGeom prst="wedgeRoundRectCallout">
            <a:avLst>
              <a:gd name="adj1" fmla="val -195997"/>
              <a:gd name="adj2" fmla="val 35141"/>
              <a:gd name="adj3" fmla="val 1666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速さの調整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0A44FE53-AE6C-49EE-BA64-BF9E9B86F9FB}"/>
              </a:ext>
            </a:extLst>
          </p:cNvPr>
          <p:cNvSpPr/>
          <p:nvPr/>
        </p:nvSpPr>
        <p:spPr>
          <a:xfrm>
            <a:off x="8116899" y="2427327"/>
            <a:ext cx="1827201" cy="329233"/>
          </a:xfrm>
          <a:prstGeom prst="wedgeRoundRectCallout">
            <a:avLst>
              <a:gd name="adj1" fmla="val -67203"/>
              <a:gd name="adj2" fmla="val 27259"/>
              <a:gd name="adj3" fmla="val 1666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曲がる地点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B51AC091-D7F4-4738-83DA-CABDF8C44AD0}"/>
              </a:ext>
            </a:extLst>
          </p:cNvPr>
          <p:cNvSpPr/>
          <p:nvPr/>
        </p:nvSpPr>
        <p:spPr>
          <a:xfrm>
            <a:off x="8116899" y="2804851"/>
            <a:ext cx="1827201" cy="329233"/>
          </a:xfrm>
          <a:prstGeom prst="wedgeRoundRectCallout">
            <a:avLst>
              <a:gd name="adj1" fmla="val -171041"/>
              <a:gd name="adj2" fmla="val 27258"/>
              <a:gd name="adj3" fmla="val 1666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車の緑色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0B9005D4-5E96-4F32-8473-0C97A55FB30E}"/>
              </a:ext>
            </a:extLst>
          </p:cNvPr>
          <p:cNvSpPr/>
          <p:nvPr/>
        </p:nvSpPr>
        <p:spPr>
          <a:xfrm>
            <a:off x="8116899" y="3193638"/>
            <a:ext cx="1827201" cy="329233"/>
          </a:xfrm>
          <a:prstGeom prst="wedgeRoundRectCallout">
            <a:avLst>
              <a:gd name="adj1" fmla="val -96670"/>
              <a:gd name="adj2" fmla="val 11828"/>
              <a:gd name="adj3" fmla="val 1666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緑色の車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94B88C9F-A3BA-4E4C-955D-58DCE1168748}"/>
              </a:ext>
            </a:extLst>
          </p:cNvPr>
          <p:cNvSpPr/>
          <p:nvPr/>
        </p:nvSpPr>
        <p:spPr>
          <a:xfrm>
            <a:off x="8116899" y="3566480"/>
            <a:ext cx="1827201" cy="329233"/>
          </a:xfrm>
          <a:prstGeom prst="wedgeRoundRectCallout">
            <a:avLst>
              <a:gd name="adj1" fmla="val -195997"/>
              <a:gd name="adj2" fmla="val 35141"/>
              <a:gd name="adj3" fmla="val 16667"/>
            </a:avLst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速さの調整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D165AE5A-A351-4105-8DBD-D8BCABE1E855}"/>
              </a:ext>
            </a:extLst>
          </p:cNvPr>
          <p:cNvSpPr/>
          <p:nvPr/>
        </p:nvSpPr>
        <p:spPr>
          <a:xfrm>
            <a:off x="8116899" y="3966530"/>
            <a:ext cx="1827201" cy="329233"/>
          </a:xfrm>
          <a:prstGeom prst="wedgeRoundRectCallout">
            <a:avLst>
              <a:gd name="adj1" fmla="val -67203"/>
              <a:gd name="adj2" fmla="val 27259"/>
              <a:gd name="adj3" fmla="val 16667"/>
            </a:avLst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曲がる地点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E684DD79-D67A-47CE-8B7C-1A27C47B5CC9}"/>
              </a:ext>
            </a:extLst>
          </p:cNvPr>
          <p:cNvSpPr/>
          <p:nvPr/>
        </p:nvSpPr>
        <p:spPr>
          <a:xfrm>
            <a:off x="8116899" y="4344054"/>
            <a:ext cx="1827201" cy="329233"/>
          </a:xfrm>
          <a:prstGeom prst="wedgeRoundRectCallout">
            <a:avLst>
              <a:gd name="adj1" fmla="val -171041"/>
              <a:gd name="adj2" fmla="val 27258"/>
              <a:gd name="adj3" fmla="val 16667"/>
            </a:avLst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車の赤色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2F4BA6E9-AEE7-48EB-9D67-C2E754E2154E}"/>
              </a:ext>
            </a:extLst>
          </p:cNvPr>
          <p:cNvSpPr/>
          <p:nvPr/>
        </p:nvSpPr>
        <p:spPr>
          <a:xfrm>
            <a:off x="8116899" y="4732841"/>
            <a:ext cx="1827201" cy="329233"/>
          </a:xfrm>
          <a:prstGeom prst="wedgeRoundRectCallout">
            <a:avLst>
              <a:gd name="adj1" fmla="val -102230"/>
              <a:gd name="adj2" fmla="val 27258"/>
              <a:gd name="adj3" fmla="val 16667"/>
            </a:avLst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赤色の車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4B54FCEA-77E8-447C-B0DF-96C5D519EE86}"/>
              </a:ext>
            </a:extLst>
          </p:cNvPr>
          <p:cNvSpPr/>
          <p:nvPr/>
        </p:nvSpPr>
        <p:spPr>
          <a:xfrm>
            <a:off x="8116899" y="5121628"/>
            <a:ext cx="1827201" cy="329233"/>
          </a:xfrm>
          <a:prstGeom prst="wedgeRoundRectCallout">
            <a:avLst>
              <a:gd name="adj1" fmla="val -195997"/>
              <a:gd name="adj2" fmla="val 35141"/>
              <a:gd name="adj3" fmla="val 16667"/>
            </a:avLst>
          </a:prstGeom>
          <a:solidFill>
            <a:srgbClr val="00206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速さの調整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309A225E-4A74-49C9-B744-B205A5CD4BEC}"/>
              </a:ext>
            </a:extLst>
          </p:cNvPr>
          <p:cNvSpPr/>
          <p:nvPr/>
        </p:nvSpPr>
        <p:spPr>
          <a:xfrm>
            <a:off x="8116899" y="5521678"/>
            <a:ext cx="1827201" cy="329233"/>
          </a:xfrm>
          <a:prstGeom prst="wedgeRoundRectCallout">
            <a:avLst>
              <a:gd name="adj1" fmla="val -76239"/>
              <a:gd name="adj2" fmla="val 7972"/>
              <a:gd name="adj3" fmla="val 16667"/>
            </a:avLst>
          </a:prstGeom>
          <a:solidFill>
            <a:srgbClr val="00206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曲がる地点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00003ABC-679E-47AA-9D91-41662807D22B}"/>
              </a:ext>
            </a:extLst>
          </p:cNvPr>
          <p:cNvSpPr/>
          <p:nvPr/>
        </p:nvSpPr>
        <p:spPr>
          <a:xfrm>
            <a:off x="8116899" y="5899202"/>
            <a:ext cx="1827201" cy="329233"/>
          </a:xfrm>
          <a:prstGeom prst="wedgeRoundRectCallout">
            <a:avLst>
              <a:gd name="adj1" fmla="val -171041"/>
              <a:gd name="adj2" fmla="val 27258"/>
              <a:gd name="adj3" fmla="val 16667"/>
            </a:avLst>
          </a:prstGeom>
          <a:solidFill>
            <a:srgbClr val="00206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車の青色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95926E74-767D-4B8F-8EAD-8AAF8B9F9512}"/>
              </a:ext>
            </a:extLst>
          </p:cNvPr>
          <p:cNvSpPr/>
          <p:nvPr/>
        </p:nvSpPr>
        <p:spPr>
          <a:xfrm>
            <a:off x="8116899" y="6287989"/>
            <a:ext cx="1827201" cy="329233"/>
          </a:xfrm>
          <a:prstGeom prst="wedgeRoundRectCallout">
            <a:avLst>
              <a:gd name="adj1" fmla="val -107791"/>
              <a:gd name="adj2" fmla="val 11828"/>
              <a:gd name="adj3" fmla="val 16667"/>
            </a:avLst>
          </a:prstGeom>
          <a:solidFill>
            <a:srgbClr val="00206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青</a:t>
            </a: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色の車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7D7A45F-6A3C-46D6-9FB6-DC1D55FD4CB7}"/>
              </a:ext>
            </a:extLst>
          </p:cNvPr>
          <p:cNvSpPr/>
          <p:nvPr/>
        </p:nvSpPr>
        <p:spPr>
          <a:xfrm>
            <a:off x="3785290" y="2120900"/>
            <a:ext cx="4211409" cy="144558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F3CA93D-2F9B-4B81-A03E-6FF9F74D28B3}"/>
              </a:ext>
            </a:extLst>
          </p:cNvPr>
          <p:cNvSpPr/>
          <p:nvPr/>
        </p:nvSpPr>
        <p:spPr>
          <a:xfrm>
            <a:off x="3785978" y="3626144"/>
            <a:ext cx="4211409" cy="146570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66D50B17-149A-4F05-A32F-0A644F423EAD}"/>
              </a:ext>
            </a:extLst>
          </p:cNvPr>
          <p:cNvSpPr/>
          <p:nvPr/>
        </p:nvSpPr>
        <p:spPr>
          <a:xfrm>
            <a:off x="3785289" y="5151515"/>
            <a:ext cx="4211409" cy="1465707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9D16AF92-233E-46A9-96C4-2F8887F232B9}"/>
              </a:ext>
            </a:extLst>
          </p:cNvPr>
          <p:cNvSpPr/>
          <p:nvPr/>
        </p:nvSpPr>
        <p:spPr>
          <a:xfrm>
            <a:off x="3238500" y="2540000"/>
            <a:ext cx="546102" cy="1917700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8" name="矢印: 右カーブ 27">
            <a:extLst>
              <a:ext uri="{FF2B5EF4-FFF2-40B4-BE49-F238E27FC236}">
                <a16:creationId xmlns:a16="http://schemas.microsoft.com/office/drawing/2014/main" id="{FA630C4F-7EC1-4D3E-B930-730B3E82CB5B}"/>
              </a:ext>
            </a:extLst>
          </p:cNvPr>
          <p:cNvSpPr/>
          <p:nvPr/>
        </p:nvSpPr>
        <p:spPr>
          <a:xfrm>
            <a:off x="3238500" y="2739153"/>
            <a:ext cx="546102" cy="3303582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BF21F278-5622-4114-9B24-5507D153094A}"/>
              </a:ext>
            </a:extLst>
          </p:cNvPr>
          <p:cNvSpPr/>
          <p:nvPr/>
        </p:nvSpPr>
        <p:spPr>
          <a:xfrm>
            <a:off x="831894" y="829450"/>
            <a:ext cx="1860506" cy="3066263"/>
          </a:xfrm>
          <a:prstGeom prst="wedgeRoundRectCallout">
            <a:avLst>
              <a:gd name="adj1" fmla="val 72882"/>
              <a:gd name="adj2" fmla="val 4613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コピペを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して、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手直し</a:t>
            </a:r>
            <a:endParaRPr kumimoji="0" lang="en-US" altLang="ja-JP" sz="28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すると</a:t>
            </a:r>
            <a:endParaRPr kumimoji="0" lang="en-US" altLang="ja-JP" sz="28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早く</a:t>
            </a:r>
            <a:endParaRPr kumimoji="0" lang="en-US" altLang="ja-JP" sz="28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できるよ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20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2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" grpId="0" animBg="1"/>
      <p:bldP spid="26" grpId="0" animBg="1"/>
      <p:bldP spid="27" grpId="0" animBg="1"/>
      <p:bldP spid="3" grpId="0" animBg="1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②交差点で曲がる車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473397" y="16851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E1344AD-4A0A-40BB-AA5D-7A435303EBCB}"/>
              </a:ext>
            </a:extLst>
          </p:cNvPr>
          <p:cNvSpPr/>
          <p:nvPr/>
        </p:nvSpPr>
        <p:spPr>
          <a:xfrm>
            <a:off x="685801" y="1769442"/>
            <a:ext cx="289332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400" dirty="0"/>
              <a:t>int </a:t>
            </a:r>
            <a:r>
              <a:rPr lang="en-US" altLang="ja-JP" sz="2400" dirty="0" err="1"/>
              <a:t>a,b,d,e</a:t>
            </a:r>
            <a:r>
              <a:rPr lang="en-US" altLang="ja-JP" sz="2400" dirty="0"/>
              <a:t>=0;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int c=1000;</a:t>
            </a:r>
          </a:p>
          <a:p>
            <a:r>
              <a:rPr lang="en-US" altLang="ja-JP" sz="2400" dirty="0"/>
              <a:t>int f=700;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setup(){</a:t>
            </a:r>
          </a:p>
          <a:p>
            <a:r>
              <a:rPr lang="en-US" altLang="ja-JP" sz="2400" dirty="0"/>
              <a:t>  size(1000, 700);</a:t>
            </a:r>
          </a:p>
          <a:p>
            <a:r>
              <a:rPr lang="en-US" altLang="ja-JP" sz="2400" dirty="0"/>
              <a:t>}</a:t>
            </a:r>
          </a:p>
          <a:p>
            <a:endParaRPr lang="en-US" altLang="ja-JP" sz="2400" dirty="0"/>
          </a:p>
          <a:p>
            <a:r>
              <a:rPr lang="en-US" altLang="ja-JP" sz="2400" dirty="0"/>
              <a:t>void draw(){</a:t>
            </a:r>
          </a:p>
          <a:p>
            <a:r>
              <a:rPr lang="en-US" altLang="ja-JP" sz="2400" dirty="0"/>
              <a:t>  background(200);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510090F-E7C4-4601-8CAF-979A867A2FB9}"/>
              </a:ext>
            </a:extLst>
          </p:cNvPr>
          <p:cNvSpPr/>
          <p:nvPr/>
        </p:nvSpPr>
        <p:spPr>
          <a:xfrm>
            <a:off x="3785290" y="1674763"/>
            <a:ext cx="4211409" cy="5084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a=a+1;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if(a&gt;=330){a=330;b=b+1;}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fill(0,255,0);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(a,b+320,50,50,5);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c=c-1;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if(c&lt;=220){c=220;d=d-1;}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fill(255,0,0);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(c,d+430,50,50,5);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f=f-1;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if(f&lt;=430){f=430;e=e-1;}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fill(0,0,255);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(e+620,f,50,50,5);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CC180B7-EC6A-4511-A25C-46530D630ABF}"/>
              </a:ext>
            </a:extLst>
          </p:cNvPr>
          <p:cNvSpPr/>
          <p:nvPr/>
        </p:nvSpPr>
        <p:spPr>
          <a:xfrm>
            <a:off x="8116899" y="1671145"/>
            <a:ext cx="4007828" cy="2391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en-US" altLang="ja-JP" sz="2000" dirty="0"/>
              <a:t>  </a:t>
            </a:r>
            <a:r>
              <a:rPr lang="en-US" altLang="ja-JP" sz="2400" dirty="0"/>
              <a:t>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=i+4){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fill(46,16,16);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(100*i,0,200,300);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(100*i,500,200,200);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}}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53EB4A3-3BD5-4F7C-9369-600C05F91EF9}"/>
              </a:ext>
            </a:extLst>
          </p:cNvPr>
          <p:cNvSpPr/>
          <p:nvPr/>
        </p:nvSpPr>
        <p:spPr>
          <a:xfrm>
            <a:off x="5468091" y="2111654"/>
            <a:ext cx="2731608" cy="329233"/>
          </a:xfrm>
          <a:prstGeom prst="wedgeRoundRectCallout">
            <a:avLst>
              <a:gd name="adj1" fmla="val 54408"/>
              <a:gd name="adj2" fmla="val -277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街並みの繰り返し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0A44FE53-AE6C-49EE-BA64-BF9E9B86F9FB}"/>
              </a:ext>
            </a:extLst>
          </p:cNvPr>
          <p:cNvSpPr/>
          <p:nvPr/>
        </p:nvSpPr>
        <p:spPr>
          <a:xfrm>
            <a:off x="5468091" y="2511704"/>
            <a:ext cx="2731608" cy="329233"/>
          </a:xfrm>
          <a:prstGeom prst="wedgeRoundRectCallout">
            <a:avLst>
              <a:gd name="adj1" fmla="val 54853"/>
              <a:gd name="adj2" fmla="val -8511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街並みの色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B51AC091-D7F4-4738-83DA-CABDF8C44AD0}"/>
              </a:ext>
            </a:extLst>
          </p:cNvPr>
          <p:cNvSpPr/>
          <p:nvPr/>
        </p:nvSpPr>
        <p:spPr>
          <a:xfrm>
            <a:off x="5468091" y="2889228"/>
            <a:ext cx="2731608" cy="329233"/>
          </a:xfrm>
          <a:prstGeom prst="wedgeRoundRectCallout">
            <a:avLst>
              <a:gd name="adj1" fmla="val 54811"/>
              <a:gd name="adj2" fmla="val -12719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上側の街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5339C3EB-6682-4280-A89A-C14A7D50ACFB}"/>
              </a:ext>
            </a:extLst>
          </p:cNvPr>
          <p:cNvSpPr/>
          <p:nvPr/>
        </p:nvSpPr>
        <p:spPr>
          <a:xfrm>
            <a:off x="5468091" y="3287040"/>
            <a:ext cx="2731608" cy="329233"/>
          </a:xfrm>
          <a:prstGeom prst="wedgeRoundRectCallout">
            <a:avLst>
              <a:gd name="adj1" fmla="val 54811"/>
              <a:gd name="adj2" fmla="val -12719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下側の街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4" name="図 13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7B1810FD-5C79-421D-8195-CE2CB90EF5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341" y="4061746"/>
            <a:ext cx="3752765" cy="262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8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603A85-37BC-4B04-AC66-F0B56C2B5BD7}"/>
              </a:ext>
            </a:extLst>
          </p:cNvPr>
          <p:cNvSpPr txBox="1"/>
          <p:nvPr/>
        </p:nvSpPr>
        <p:spPr>
          <a:xfrm>
            <a:off x="571499" y="312820"/>
            <a:ext cx="113973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１</a:t>
            </a:r>
            <a:r>
              <a:rPr kumimoji="1" lang="en-US" altLang="ja-JP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.USB</a:t>
            </a:r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をさしこもう</a:t>
            </a:r>
            <a:endParaRPr lang="en-US" altLang="ja-JP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～記録ができるようにします～</a:t>
            </a:r>
            <a:endParaRPr kumimoji="1" lang="ja-JP" altLang="en-US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9AF5B2-48EB-4CAB-9B27-B31DDB252E46}"/>
              </a:ext>
            </a:extLst>
          </p:cNvPr>
          <p:cNvSpPr txBox="1"/>
          <p:nvPr/>
        </p:nvSpPr>
        <p:spPr>
          <a:xfrm>
            <a:off x="571498" y="2171867"/>
            <a:ext cx="113973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２</a:t>
            </a:r>
            <a:r>
              <a:rPr lang="en-US" altLang="ja-JP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.</a:t>
            </a:r>
            <a:r>
              <a:rPr lang="ja-JP" altLang="en-US" sz="6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タイピングソフトに挑戦</a:t>
            </a:r>
            <a:endParaRPr kumimoji="1" lang="en-US" altLang="ja-JP" sz="6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3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～毎回行います。記録が伸びるようにがんばろう～</a:t>
            </a:r>
            <a:endParaRPr lang="en-US" altLang="ja-JP" sz="3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3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</a:t>
            </a:r>
            <a:r>
              <a:rPr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～両手をホームポジションに置いて挑戦しよう～</a:t>
            </a:r>
            <a:endParaRPr lang="en-US" altLang="ja-JP" sz="36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3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3CE1B-5735-4AC5-9E01-279E5650DF76}"/>
              </a:ext>
            </a:extLst>
          </p:cNvPr>
          <p:cNvSpPr txBox="1"/>
          <p:nvPr/>
        </p:nvSpPr>
        <p:spPr>
          <a:xfrm>
            <a:off x="571498" y="4790854"/>
            <a:ext cx="11397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👉終わったら、得点をアンケート</a:t>
            </a:r>
            <a:endParaRPr lang="en-US" altLang="ja-JP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用紙に記録します</a:t>
            </a:r>
            <a:endParaRPr kumimoji="1" lang="ja-JP" altLang="en-US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BF58C4-06A4-4C66-B557-6CF08223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97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" y="133291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②交差点で曲がる車　ミッション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473397" y="16851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pic>
        <p:nvPicPr>
          <p:cNvPr id="14" name="図 13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7B1810FD-5C79-421D-8195-CE2CB90EF5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24" y="796885"/>
            <a:ext cx="8256342" cy="5781207"/>
          </a:xfrm>
          <a:prstGeom prst="rect">
            <a:avLst/>
          </a:prstGeom>
        </p:spPr>
      </p:pic>
      <p:pic>
        <p:nvPicPr>
          <p:cNvPr id="16" name="図 15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5EA9F5CE-9465-4B5D-94D9-6E31171A37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836064"/>
            <a:ext cx="8256342" cy="5781207"/>
          </a:xfrm>
          <a:prstGeom prst="rect">
            <a:avLst/>
          </a:prstGeom>
        </p:spPr>
      </p:pic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B0D9D66-9720-4D09-B9E6-0A1760758142}"/>
              </a:ext>
            </a:extLst>
          </p:cNvPr>
          <p:cNvSpPr/>
          <p:nvPr/>
        </p:nvSpPr>
        <p:spPr>
          <a:xfrm>
            <a:off x="412524" y="5693598"/>
            <a:ext cx="3005404" cy="845314"/>
          </a:xfrm>
          <a:prstGeom prst="wedgeRoundRectCallout">
            <a:avLst>
              <a:gd name="adj1" fmla="val 42662"/>
              <a:gd name="adj2" fmla="val -9121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車の色を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DBEDBD70-98C3-4EEB-8FFA-014D95BBAD15}"/>
              </a:ext>
            </a:extLst>
          </p:cNvPr>
          <p:cNvSpPr/>
          <p:nvPr/>
        </p:nvSpPr>
        <p:spPr>
          <a:xfrm>
            <a:off x="8854087" y="757706"/>
            <a:ext cx="3005404" cy="845314"/>
          </a:xfrm>
          <a:prstGeom prst="wedgeRoundRectCallout">
            <a:avLst>
              <a:gd name="adj1" fmla="val -123294"/>
              <a:gd name="adj2" fmla="val 3334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地面の色を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D56F8C92-2E51-4186-BA71-73604FE6B2D7}"/>
              </a:ext>
            </a:extLst>
          </p:cNvPr>
          <p:cNvSpPr/>
          <p:nvPr/>
        </p:nvSpPr>
        <p:spPr>
          <a:xfrm>
            <a:off x="8854087" y="1658251"/>
            <a:ext cx="3005404" cy="845314"/>
          </a:xfrm>
          <a:prstGeom prst="wedgeRoundRectCallout">
            <a:avLst>
              <a:gd name="adj1" fmla="val -120989"/>
              <a:gd name="adj2" fmla="val 11365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横断歩道を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作ってみよう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96094509-2EF2-4A38-B399-EF008DC83473}"/>
              </a:ext>
            </a:extLst>
          </p:cNvPr>
          <p:cNvSpPr/>
          <p:nvPr/>
        </p:nvSpPr>
        <p:spPr>
          <a:xfrm>
            <a:off x="8382000" y="2572653"/>
            <a:ext cx="3515943" cy="466262"/>
          </a:xfrm>
          <a:prstGeom prst="wedgeRoundRectCallout">
            <a:avLst>
              <a:gd name="adj1" fmla="val -58979"/>
              <a:gd name="adj2" fmla="val 3844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植物</a:t>
            </a: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を植えてみよう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60240EE8-1C07-4E3B-9EAF-3C0676E52A12}"/>
              </a:ext>
            </a:extLst>
          </p:cNvPr>
          <p:cNvSpPr/>
          <p:nvPr/>
        </p:nvSpPr>
        <p:spPr>
          <a:xfrm>
            <a:off x="8892539" y="3108003"/>
            <a:ext cx="3005404" cy="845314"/>
          </a:xfrm>
          <a:prstGeom prst="wedgeRoundRectCallout">
            <a:avLst>
              <a:gd name="adj1" fmla="val -98400"/>
              <a:gd name="adj2" fmla="val 6612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車の台数を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増やしてみよう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5051D203-D56F-46B2-BB90-8A6EF58283B9}"/>
              </a:ext>
            </a:extLst>
          </p:cNvPr>
          <p:cNvSpPr/>
          <p:nvPr/>
        </p:nvSpPr>
        <p:spPr>
          <a:xfrm>
            <a:off x="8892539" y="3999486"/>
            <a:ext cx="3005404" cy="845314"/>
          </a:xfrm>
          <a:prstGeom prst="wedgeRoundRectCallout">
            <a:avLst>
              <a:gd name="adj1" fmla="val -164321"/>
              <a:gd name="adj2" fmla="val 4809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車の出発点を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2BC25643-1EE6-41D4-8A17-BF75C1EE96CC}"/>
              </a:ext>
            </a:extLst>
          </p:cNvPr>
          <p:cNvSpPr/>
          <p:nvPr/>
        </p:nvSpPr>
        <p:spPr>
          <a:xfrm>
            <a:off x="8892539" y="4898142"/>
            <a:ext cx="3005404" cy="845314"/>
          </a:xfrm>
          <a:prstGeom prst="wedgeRoundRectCallout">
            <a:avLst>
              <a:gd name="adj1" fmla="val -144960"/>
              <a:gd name="adj2" fmla="val 3662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車のスピードを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変えてみよう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622B85F4-3670-476D-9FEC-6D4ABD219F7A}"/>
              </a:ext>
            </a:extLst>
          </p:cNvPr>
          <p:cNvSpPr/>
          <p:nvPr/>
        </p:nvSpPr>
        <p:spPr>
          <a:xfrm>
            <a:off x="8063345" y="5815842"/>
            <a:ext cx="3876161" cy="845314"/>
          </a:xfrm>
          <a:prstGeom prst="wedgeRoundRectCallout">
            <a:avLst>
              <a:gd name="adj1" fmla="val -101432"/>
              <a:gd name="adj2" fmla="val -3713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車のスピードを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１台ずつ変えてみよう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276A054-DAF8-4E7E-884F-06C36B91B45A}"/>
              </a:ext>
            </a:extLst>
          </p:cNvPr>
          <p:cNvSpPr/>
          <p:nvPr/>
        </p:nvSpPr>
        <p:spPr>
          <a:xfrm>
            <a:off x="5417127" y="2895600"/>
            <a:ext cx="166255" cy="678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7DC8CB7-B7FB-4A32-AE34-A1C90CAD1A88}"/>
              </a:ext>
            </a:extLst>
          </p:cNvPr>
          <p:cNvSpPr/>
          <p:nvPr/>
        </p:nvSpPr>
        <p:spPr>
          <a:xfrm>
            <a:off x="5753573" y="2895599"/>
            <a:ext cx="166255" cy="678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06FA779-C5A6-402C-9C73-3EAAD4614912}"/>
              </a:ext>
            </a:extLst>
          </p:cNvPr>
          <p:cNvSpPr/>
          <p:nvPr/>
        </p:nvSpPr>
        <p:spPr>
          <a:xfrm>
            <a:off x="6062354" y="2895599"/>
            <a:ext cx="166255" cy="678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78E7F65-18CA-40A9-97EB-342004E52966}"/>
              </a:ext>
            </a:extLst>
          </p:cNvPr>
          <p:cNvSpPr/>
          <p:nvPr/>
        </p:nvSpPr>
        <p:spPr>
          <a:xfrm>
            <a:off x="6355300" y="2895599"/>
            <a:ext cx="166255" cy="678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5FDC9A1-ED62-4398-9415-9F00924BCEF6}"/>
              </a:ext>
            </a:extLst>
          </p:cNvPr>
          <p:cNvSpPr/>
          <p:nvPr/>
        </p:nvSpPr>
        <p:spPr>
          <a:xfrm>
            <a:off x="6670909" y="2895599"/>
            <a:ext cx="166255" cy="678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DC137A8-75C6-43D1-9EE3-4F1EF1530818}"/>
              </a:ext>
            </a:extLst>
          </p:cNvPr>
          <p:cNvSpPr/>
          <p:nvPr/>
        </p:nvSpPr>
        <p:spPr>
          <a:xfrm>
            <a:off x="2192508" y="3016034"/>
            <a:ext cx="397116" cy="44763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DF2488-3760-4C56-9681-B85D5639DE00}"/>
              </a:ext>
            </a:extLst>
          </p:cNvPr>
          <p:cNvSpPr/>
          <p:nvPr/>
        </p:nvSpPr>
        <p:spPr>
          <a:xfrm>
            <a:off x="5445666" y="1478875"/>
            <a:ext cx="397116" cy="447636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8379E55-E85C-4D55-89FF-BC3A533F076C}"/>
              </a:ext>
            </a:extLst>
          </p:cNvPr>
          <p:cNvSpPr/>
          <p:nvPr/>
        </p:nvSpPr>
        <p:spPr>
          <a:xfrm>
            <a:off x="6998759" y="3923730"/>
            <a:ext cx="397116" cy="4476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1338D1-CACF-43B1-97A3-53AD1C9EE6B6}"/>
              </a:ext>
            </a:extLst>
          </p:cNvPr>
          <p:cNvSpPr/>
          <p:nvPr/>
        </p:nvSpPr>
        <p:spPr>
          <a:xfrm>
            <a:off x="7839385" y="3235035"/>
            <a:ext cx="115410" cy="32294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5C9FEC53-8DE5-4C6D-898C-CC006E453312}"/>
              </a:ext>
            </a:extLst>
          </p:cNvPr>
          <p:cNvSpPr/>
          <p:nvPr/>
        </p:nvSpPr>
        <p:spPr>
          <a:xfrm>
            <a:off x="7639713" y="2676597"/>
            <a:ext cx="494826" cy="67887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43179CB1-69B6-4EBD-905D-069D3B8D5E60}"/>
              </a:ext>
            </a:extLst>
          </p:cNvPr>
          <p:cNvSpPr/>
          <p:nvPr/>
        </p:nvSpPr>
        <p:spPr>
          <a:xfrm>
            <a:off x="639070" y="856845"/>
            <a:ext cx="2654567" cy="128562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cars</a:t>
            </a:r>
            <a:endParaRPr kumimoji="1" lang="en-US" altLang="ja-JP" sz="44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で保存</a:t>
            </a:r>
            <a:endParaRPr kumimoji="1" lang="en-US" altLang="ja-JP" sz="28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010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" grpId="0" animBg="1"/>
      <p:bldP spid="27" grpId="0" animBg="1"/>
      <p:bldP spid="28" grpId="0" animBg="1"/>
      <p:bldP spid="29" grpId="0" animBg="1"/>
      <p:bldP spid="30" grpId="0" animBg="1"/>
      <p:bldP spid="3" grpId="0" animBg="1"/>
      <p:bldP spid="31" grpId="0" animBg="1"/>
      <p:bldP spid="32" grpId="0" animBg="1"/>
      <p:bldP spid="5" grpId="0" animBg="1"/>
      <p:bldP spid="4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30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-9249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③登る太陽と家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267034" y="17417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622B85F4-3670-476D-9FEC-6D4ABD219F7A}"/>
              </a:ext>
            </a:extLst>
          </p:cNvPr>
          <p:cNvSpPr/>
          <p:nvPr/>
        </p:nvSpPr>
        <p:spPr>
          <a:xfrm>
            <a:off x="3341868" y="1031978"/>
            <a:ext cx="3876161" cy="637165"/>
          </a:xfrm>
          <a:prstGeom prst="wedgeRoundRectCallout">
            <a:avLst>
              <a:gd name="adj1" fmla="val -71851"/>
              <a:gd name="adj2" fmla="val 1795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太陽の変数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9A86E54-1C19-4B6A-8A58-3826CFE2EF53}"/>
              </a:ext>
            </a:extLst>
          </p:cNvPr>
          <p:cNvSpPr/>
          <p:nvPr/>
        </p:nvSpPr>
        <p:spPr>
          <a:xfrm>
            <a:off x="617920" y="1207730"/>
            <a:ext cx="4211408" cy="543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2400" dirty="0"/>
              <a:t>float </a:t>
            </a:r>
            <a:r>
              <a:rPr lang="en-US" altLang="ja-JP" sz="2400" dirty="0" err="1"/>
              <a:t>a,b</a:t>
            </a:r>
            <a:r>
              <a:rPr lang="en-US" altLang="ja-JP" sz="2400" dirty="0"/>
              <a:t>=0;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void setup(){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size(1000, 700);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void draw(){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background(230);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  a=a+0.5;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b=b-0.5;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if(a&gt;500){b=-500;}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noStroke</a:t>
            </a:r>
            <a:r>
              <a:rPr lang="en-US" altLang="ja-JP" sz="2400" dirty="0"/>
              <a:t>();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fill(255,255,0);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ellipse(a,b+600,100,100);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}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B3D8AA7-4630-4137-96F1-79290A624116}"/>
              </a:ext>
            </a:extLst>
          </p:cNvPr>
          <p:cNvSpPr/>
          <p:nvPr/>
        </p:nvSpPr>
        <p:spPr>
          <a:xfrm>
            <a:off x="6020928" y="5978927"/>
            <a:ext cx="356728" cy="3567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pic>
        <p:nvPicPr>
          <p:cNvPr id="8" name="図 7" descr="グラフ&#10;&#10;自動的に生成された説明">
            <a:extLst>
              <a:ext uri="{FF2B5EF4-FFF2-40B4-BE49-F238E27FC236}">
                <a16:creationId xmlns:a16="http://schemas.microsoft.com/office/drawing/2014/main" id="{AAD85B65-DB85-4A4C-A4FA-4B417CADF0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925" y="1719353"/>
            <a:ext cx="5873899" cy="4616302"/>
          </a:xfrm>
          <a:prstGeom prst="rect">
            <a:avLst/>
          </a:prstGeom>
        </p:spPr>
      </p:pic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814957F4-A1A0-4B4E-AE64-131775AE2F56}"/>
              </a:ext>
            </a:extLst>
          </p:cNvPr>
          <p:cNvSpPr/>
          <p:nvPr/>
        </p:nvSpPr>
        <p:spPr>
          <a:xfrm>
            <a:off x="4261212" y="3285828"/>
            <a:ext cx="2516960" cy="637165"/>
          </a:xfrm>
          <a:prstGeom prst="wedgeRoundRectCallout">
            <a:avLst>
              <a:gd name="adj1" fmla="val -85114"/>
              <a:gd name="adj2" fmla="val 20228"/>
              <a:gd name="adj3" fmla="val 16667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背景の空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6" name="吹き出し: 角を丸めた四角形 35">
            <a:extLst>
              <a:ext uri="{FF2B5EF4-FFF2-40B4-BE49-F238E27FC236}">
                <a16:creationId xmlns:a16="http://schemas.microsoft.com/office/drawing/2014/main" id="{F916AD85-7974-4EF0-9A46-694D946E2128}"/>
              </a:ext>
            </a:extLst>
          </p:cNvPr>
          <p:cNvSpPr/>
          <p:nvPr/>
        </p:nvSpPr>
        <p:spPr>
          <a:xfrm>
            <a:off x="3278546" y="3931413"/>
            <a:ext cx="3336904" cy="380889"/>
          </a:xfrm>
          <a:prstGeom prst="wedgeRoundRectCallout">
            <a:avLst>
              <a:gd name="adj1" fmla="val -80224"/>
              <a:gd name="adj2" fmla="val 5796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太陽の横方向の動き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7" name="吹き出し: 角を丸めた四角形 36">
            <a:extLst>
              <a:ext uri="{FF2B5EF4-FFF2-40B4-BE49-F238E27FC236}">
                <a16:creationId xmlns:a16="http://schemas.microsoft.com/office/drawing/2014/main" id="{A053BF54-C6D4-4F27-80C7-FCB15D2B0CC6}"/>
              </a:ext>
            </a:extLst>
          </p:cNvPr>
          <p:cNvSpPr/>
          <p:nvPr/>
        </p:nvSpPr>
        <p:spPr>
          <a:xfrm>
            <a:off x="3278546" y="4340646"/>
            <a:ext cx="3336904" cy="380889"/>
          </a:xfrm>
          <a:prstGeom prst="wedgeRoundRectCallout">
            <a:avLst>
              <a:gd name="adj1" fmla="val -82888"/>
              <a:gd name="adj2" fmla="val 5129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太陽の縦方向の動き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8" name="吹き出し: 角を丸めた四角形 37">
            <a:extLst>
              <a:ext uri="{FF2B5EF4-FFF2-40B4-BE49-F238E27FC236}">
                <a16:creationId xmlns:a16="http://schemas.microsoft.com/office/drawing/2014/main" id="{421CA988-B282-4B97-86B8-76C67DD7901D}"/>
              </a:ext>
            </a:extLst>
          </p:cNvPr>
          <p:cNvSpPr/>
          <p:nvPr/>
        </p:nvSpPr>
        <p:spPr>
          <a:xfrm>
            <a:off x="3927524" y="4749879"/>
            <a:ext cx="2687926" cy="380889"/>
          </a:xfrm>
          <a:prstGeom prst="wedgeRoundRectCallout">
            <a:avLst>
              <a:gd name="adj1" fmla="val -59672"/>
              <a:gd name="adj2" fmla="val 2795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太陽が曲がる点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9" name="吹き出し: 角を丸めた四角形 38">
            <a:extLst>
              <a:ext uri="{FF2B5EF4-FFF2-40B4-BE49-F238E27FC236}">
                <a16:creationId xmlns:a16="http://schemas.microsoft.com/office/drawing/2014/main" id="{4336FA59-74C5-4695-85BF-10E696884EAC}"/>
              </a:ext>
            </a:extLst>
          </p:cNvPr>
          <p:cNvSpPr/>
          <p:nvPr/>
        </p:nvSpPr>
        <p:spPr>
          <a:xfrm>
            <a:off x="3927524" y="5149150"/>
            <a:ext cx="3006676" cy="380889"/>
          </a:xfrm>
          <a:prstGeom prst="wedgeRoundRectCallout">
            <a:avLst>
              <a:gd name="adj1" fmla="val -98107"/>
              <a:gd name="adj2" fmla="val 1431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図形のふち線をとる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0" name="吹き出し: 角を丸めた四角形 39">
            <a:extLst>
              <a:ext uri="{FF2B5EF4-FFF2-40B4-BE49-F238E27FC236}">
                <a16:creationId xmlns:a16="http://schemas.microsoft.com/office/drawing/2014/main" id="{5FD9DEDF-B1CF-49A6-A9C8-A884B689A3B7}"/>
              </a:ext>
            </a:extLst>
          </p:cNvPr>
          <p:cNvSpPr/>
          <p:nvPr/>
        </p:nvSpPr>
        <p:spPr>
          <a:xfrm>
            <a:off x="4449972" y="5552633"/>
            <a:ext cx="1465919" cy="380889"/>
          </a:xfrm>
          <a:prstGeom prst="wedgeRoundRectCallout">
            <a:avLst>
              <a:gd name="adj1" fmla="val -155121"/>
              <a:gd name="adj2" fmla="val -1205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1" name="吹き出し: 角を丸めた四角形 40">
            <a:extLst>
              <a:ext uri="{FF2B5EF4-FFF2-40B4-BE49-F238E27FC236}">
                <a16:creationId xmlns:a16="http://schemas.microsoft.com/office/drawing/2014/main" id="{EF859EAE-54B9-481F-AE79-653EC009F91F}"/>
              </a:ext>
            </a:extLst>
          </p:cNvPr>
          <p:cNvSpPr/>
          <p:nvPr/>
        </p:nvSpPr>
        <p:spPr>
          <a:xfrm>
            <a:off x="5149531" y="5985998"/>
            <a:ext cx="1465919" cy="380889"/>
          </a:xfrm>
          <a:prstGeom prst="wedgeRoundRectCallout">
            <a:avLst>
              <a:gd name="adj1" fmla="val -95579"/>
              <a:gd name="adj2" fmla="val -2297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太陽　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0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345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599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③登る太陽と家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3223230" y="807620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9A86E54-1C19-4B6A-8A58-3826CFE2EF53}"/>
              </a:ext>
            </a:extLst>
          </p:cNvPr>
          <p:cNvSpPr/>
          <p:nvPr/>
        </p:nvSpPr>
        <p:spPr>
          <a:xfrm>
            <a:off x="617920" y="1207730"/>
            <a:ext cx="4211408" cy="543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2400" dirty="0"/>
              <a:t>float </a:t>
            </a:r>
            <a:r>
              <a:rPr lang="en-US" altLang="ja-JP" sz="2400" dirty="0" err="1"/>
              <a:t>a,b</a:t>
            </a:r>
            <a:r>
              <a:rPr lang="en-US" altLang="ja-JP" sz="2400" dirty="0"/>
              <a:t>=0;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void setup(){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size(1000, 700);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void draw()</a:t>
            </a:r>
            <a:r>
              <a:rPr lang="en-US" altLang="ja-JP" sz="3600" b="1" dirty="0">
                <a:solidFill>
                  <a:srgbClr val="FF0000"/>
                </a:solidFill>
              </a:rPr>
              <a:t>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background(230);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  a=a+0.5;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b=b-0.5;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if(a&gt;500){b=-500;}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noStroke</a:t>
            </a:r>
            <a:r>
              <a:rPr lang="en-US" altLang="ja-JP" sz="2400" dirty="0"/>
              <a:t>();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fill(255,255,0);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ellipse(a,b+600,100,100);</a:t>
            </a:r>
          </a:p>
          <a:p>
            <a:pPr>
              <a:lnSpc>
                <a:spcPts val="2600"/>
              </a:lnSpc>
            </a:pPr>
            <a:r>
              <a:rPr lang="en-US" altLang="ja-JP" sz="3600" b="1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44912A1-E3E2-4221-8A3A-813E832D76DE}"/>
              </a:ext>
            </a:extLst>
          </p:cNvPr>
          <p:cNvSpPr/>
          <p:nvPr/>
        </p:nvSpPr>
        <p:spPr>
          <a:xfrm>
            <a:off x="6778172" y="255317"/>
            <a:ext cx="5245347" cy="662316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800" dirty="0"/>
              <a:t>【</a:t>
            </a:r>
            <a:r>
              <a:rPr lang="ja-JP" altLang="en-US" sz="2800" dirty="0"/>
              <a:t>続きは、</a:t>
            </a:r>
            <a:r>
              <a:rPr lang="ja-JP" altLang="en-US" sz="3600" b="1" dirty="0">
                <a:solidFill>
                  <a:srgbClr val="FF0000"/>
                </a:solidFill>
              </a:rPr>
              <a:t>｛　｝</a:t>
            </a:r>
            <a:r>
              <a:rPr lang="ja-JP" altLang="en-US" sz="2800" dirty="0"/>
              <a:t>の中に！</a:t>
            </a:r>
            <a:r>
              <a:rPr lang="en-US" altLang="ja-JP" sz="2800" dirty="0"/>
              <a:t>】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fill(95,70,36);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(0,600,1000,100);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fill(54,50,9);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triangle(400,400,600,300,800,400);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fill(255,251,113);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(450,400,300,200);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fill(56,222,217);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ellipse(600,490,150,150);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 err="1"/>
              <a:t>strokeWeight</a:t>
            </a:r>
            <a:r>
              <a:rPr lang="en-US" altLang="ja-JP" sz="2400" dirty="0"/>
              <a:t>(10);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stroke(28,22,13);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line(525,490,675,490);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line(600,415,600,565);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en-US" altLang="ja-JP" sz="2400" dirty="0"/>
              <a:t>  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&lt;=1000;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=i+50)</a:t>
            </a:r>
            <a:r>
              <a:rPr lang="en-US" altLang="ja-JP" sz="3600" b="1" dirty="0">
                <a:solidFill>
                  <a:srgbClr val="0070C0"/>
                </a:solidFill>
              </a:rPr>
              <a:t>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line(i,550,i,600);</a:t>
            </a:r>
          </a:p>
          <a:p>
            <a:pPr>
              <a:lnSpc>
                <a:spcPts val="3000"/>
              </a:lnSpc>
            </a:pPr>
            <a:r>
              <a:rPr lang="en-US" altLang="ja-JP" sz="3600" b="1" dirty="0">
                <a:solidFill>
                  <a:srgbClr val="0070C0"/>
                </a:solidFill>
              </a:rPr>
              <a:t>}</a:t>
            </a:r>
            <a:r>
              <a:rPr lang="en-US" altLang="ja-JP" sz="3600" b="1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2" name="矢印: 左カーブ 1">
            <a:extLst>
              <a:ext uri="{FF2B5EF4-FFF2-40B4-BE49-F238E27FC236}">
                <a16:creationId xmlns:a16="http://schemas.microsoft.com/office/drawing/2014/main" id="{2ACEFF15-7CB9-4D88-86F3-6FFF1F05030D}"/>
              </a:ext>
            </a:extLst>
          </p:cNvPr>
          <p:cNvSpPr/>
          <p:nvPr/>
        </p:nvSpPr>
        <p:spPr>
          <a:xfrm rot="16351013">
            <a:off x="3419210" y="2187919"/>
            <a:ext cx="1162064" cy="6680278"/>
          </a:xfrm>
          <a:prstGeom prst="curved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2" name="吹き出し: 角を丸めた四角形 31">
            <a:extLst>
              <a:ext uri="{FF2B5EF4-FFF2-40B4-BE49-F238E27FC236}">
                <a16:creationId xmlns:a16="http://schemas.microsoft.com/office/drawing/2014/main" id="{35B0D8BC-BE33-4B4A-B873-CB4B999972E5}"/>
              </a:ext>
            </a:extLst>
          </p:cNvPr>
          <p:cNvSpPr/>
          <p:nvPr/>
        </p:nvSpPr>
        <p:spPr>
          <a:xfrm>
            <a:off x="1445157" y="6217992"/>
            <a:ext cx="4056339" cy="445795"/>
          </a:xfrm>
          <a:prstGeom prst="wedgeRoundRectCallout">
            <a:avLst>
              <a:gd name="adj1" fmla="val -66445"/>
              <a:gd name="adj2" fmla="val -3760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この｛　を消して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2" name="吹き出し: 角を丸めた四角形 41">
            <a:extLst>
              <a:ext uri="{FF2B5EF4-FFF2-40B4-BE49-F238E27FC236}">
                <a16:creationId xmlns:a16="http://schemas.microsoft.com/office/drawing/2014/main" id="{9E446FD6-3766-4312-A9CB-8DEF9DA81CC5}"/>
              </a:ext>
            </a:extLst>
          </p:cNvPr>
          <p:cNvSpPr/>
          <p:nvPr/>
        </p:nvSpPr>
        <p:spPr>
          <a:xfrm>
            <a:off x="7753350" y="6379785"/>
            <a:ext cx="2993493" cy="445795"/>
          </a:xfrm>
          <a:prstGeom prst="wedgeRoundRectCallout">
            <a:avLst>
              <a:gd name="adj1" fmla="val -66445"/>
              <a:gd name="adj2" fmla="val -3760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ここに移動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44" name="図 43" descr="グラフ&#10;&#10;自動的に生成された説明">
            <a:extLst>
              <a:ext uri="{FF2B5EF4-FFF2-40B4-BE49-F238E27FC236}">
                <a16:creationId xmlns:a16="http://schemas.microsoft.com/office/drawing/2014/main" id="{A8A1C7B3-2E0D-4CCA-A124-7A99314D03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878" y="1355619"/>
            <a:ext cx="3607435" cy="2835086"/>
          </a:xfrm>
          <a:prstGeom prst="rect">
            <a:avLst/>
          </a:prstGeom>
        </p:spPr>
      </p:pic>
      <p:sp>
        <p:nvSpPr>
          <p:cNvPr id="43" name="吹き出し: 角を丸めた四角形 42">
            <a:extLst>
              <a:ext uri="{FF2B5EF4-FFF2-40B4-BE49-F238E27FC236}">
                <a16:creationId xmlns:a16="http://schemas.microsoft.com/office/drawing/2014/main" id="{5E1C1C5B-6E33-4E5D-800B-4DD8F19685FE}"/>
              </a:ext>
            </a:extLst>
          </p:cNvPr>
          <p:cNvSpPr/>
          <p:nvPr/>
        </p:nvSpPr>
        <p:spPr>
          <a:xfrm>
            <a:off x="3315879" y="3842801"/>
            <a:ext cx="3026864" cy="845313"/>
          </a:xfrm>
          <a:prstGeom prst="wedgeRoundRectCallout">
            <a:avLst>
              <a:gd name="adj1" fmla="val 4346"/>
              <a:gd name="adj2" fmla="val 6831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5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注意！！</a:t>
            </a:r>
            <a:endParaRPr kumimoji="0" lang="en-US" altLang="ja-JP" sz="5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33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 animBg="1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30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599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③登る太陽と家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3223230" y="807620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9A86E54-1C19-4B6A-8A58-3826CFE2EF53}"/>
              </a:ext>
            </a:extLst>
          </p:cNvPr>
          <p:cNvSpPr/>
          <p:nvPr/>
        </p:nvSpPr>
        <p:spPr>
          <a:xfrm>
            <a:off x="617920" y="1207730"/>
            <a:ext cx="4211408" cy="5097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2400" dirty="0"/>
              <a:t>float </a:t>
            </a:r>
            <a:r>
              <a:rPr lang="en-US" altLang="ja-JP" sz="2400" dirty="0" err="1"/>
              <a:t>a,b</a:t>
            </a:r>
            <a:r>
              <a:rPr lang="en-US" altLang="ja-JP" sz="2400" dirty="0"/>
              <a:t>=0;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void setup(){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size(1000, 700);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void draw(){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background(230);</a:t>
            </a:r>
          </a:p>
          <a:p>
            <a:pPr>
              <a:lnSpc>
                <a:spcPts val="2600"/>
              </a:lnSpc>
            </a:pPr>
            <a:endParaRPr lang="en-US" altLang="ja-JP" sz="2400" dirty="0"/>
          </a:p>
          <a:p>
            <a:pPr>
              <a:lnSpc>
                <a:spcPts val="2600"/>
              </a:lnSpc>
            </a:pPr>
            <a:r>
              <a:rPr lang="en-US" altLang="ja-JP" sz="2400" dirty="0"/>
              <a:t>  a=a+0.5;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b=b-0.5;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if(a&gt;500){b=-500;}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noStroke</a:t>
            </a:r>
            <a:r>
              <a:rPr lang="en-US" altLang="ja-JP" sz="2400" dirty="0"/>
              <a:t>();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fill(255,255,0);</a:t>
            </a:r>
          </a:p>
          <a:p>
            <a:pPr>
              <a:lnSpc>
                <a:spcPts val="2600"/>
              </a:lnSpc>
            </a:pPr>
            <a:r>
              <a:rPr lang="en-US" altLang="ja-JP" sz="2400" dirty="0"/>
              <a:t>  ellipse(a,b+600,100,100);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44912A1-E3E2-4221-8A3A-813E832D76DE}"/>
              </a:ext>
            </a:extLst>
          </p:cNvPr>
          <p:cNvSpPr/>
          <p:nvPr/>
        </p:nvSpPr>
        <p:spPr>
          <a:xfrm>
            <a:off x="6778172" y="255317"/>
            <a:ext cx="5245347" cy="662316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2000" dirty="0"/>
              <a:t>【</a:t>
            </a:r>
            <a:r>
              <a:rPr lang="ja-JP" altLang="en-US" sz="2000" dirty="0"/>
              <a:t>続きは、｛　｝の中に！</a:t>
            </a:r>
            <a:r>
              <a:rPr lang="en-US" altLang="ja-JP" sz="2000" dirty="0"/>
              <a:t>】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fill(95,70,36);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(0,600,1000,100);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fill(54,50,9);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triangle(400,400,600,300,800,400);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fill(255,251,113);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</a:t>
            </a:r>
            <a:r>
              <a:rPr lang="en-US" altLang="ja-JP" sz="2400" dirty="0" err="1"/>
              <a:t>rect</a:t>
            </a:r>
            <a:r>
              <a:rPr lang="en-US" altLang="ja-JP" sz="2400" dirty="0"/>
              <a:t>(450,400,300,200);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/>
              <a:t>fill(56,222,217);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ellipse(600,490,150,150);</a:t>
            </a:r>
          </a:p>
          <a:p>
            <a:pPr>
              <a:lnSpc>
                <a:spcPts val="3000"/>
              </a:lnSpc>
            </a:pPr>
            <a:r>
              <a:rPr lang="ja-JP" altLang="en-US" sz="2400" dirty="0"/>
              <a:t>  </a:t>
            </a:r>
            <a:r>
              <a:rPr lang="en-US" altLang="ja-JP" sz="2400" dirty="0" err="1"/>
              <a:t>strokeWeight</a:t>
            </a:r>
            <a:r>
              <a:rPr lang="en-US" altLang="ja-JP" sz="2400" dirty="0"/>
              <a:t>(10);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stroke(28,22,13);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line(525,490,675,490);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line(600,415,600,565);</a:t>
            </a:r>
          </a:p>
          <a:p>
            <a:pPr>
              <a:lnSpc>
                <a:spcPts val="3000"/>
              </a:lnSpc>
            </a:pP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en-US" altLang="ja-JP" sz="2400" dirty="0"/>
              <a:t>  for(int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=10;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&lt;=1000; </a:t>
            </a:r>
            <a:r>
              <a:rPr lang="en-US" altLang="ja-JP" sz="2400" dirty="0" err="1"/>
              <a:t>i</a:t>
            </a:r>
            <a:r>
              <a:rPr lang="en-US" altLang="ja-JP" sz="2400" dirty="0"/>
              <a:t>=i+50){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   line(i,550,i,600);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}}</a:t>
            </a:r>
          </a:p>
        </p:txBody>
      </p:sp>
      <p:sp>
        <p:nvSpPr>
          <p:cNvPr id="36" name="吹き出し: 角を丸めた四角形 35">
            <a:extLst>
              <a:ext uri="{FF2B5EF4-FFF2-40B4-BE49-F238E27FC236}">
                <a16:creationId xmlns:a16="http://schemas.microsoft.com/office/drawing/2014/main" id="{F916AD85-7974-4EF0-9A46-694D946E2128}"/>
              </a:ext>
            </a:extLst>
          </p:cNvPr>
          <p:cNvSpPr/>
          <p:nvPr/>
        </p:nvSpPr>
        <p:spPr>
          <a:xfrm>
            <a:off x="3240473" y="679783"/>
            <a:ext cx="3336904" cy="311513"/>
          </a:xfrm>
          <a:prstGeom prst="wedgeRoundRectCallout">
            <a:avLst>
              <a:gd name="adj1" fmla="val 62602"/>
              <a:gd name="adj2" fmla="val 7435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地面の色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5C2D9CBF-FDCE-481C-8C81-55C48AADEA45}"/>
              </a:ext>
            </a:extLst>
          </p:cNvPr>
          <p:cNvSpPr/>
          <p:nvPr/>
        </p:nvSpPr>
        <p:spPr>
          <a:xfrm>
            <a:off x="3240473" y="1065742"/>
            <a:ext cx="3336904" cy="311513"/>
          </a:xfrm>
          <a:prstGeom prst="wedgeRoundRectCallout">
            <a:avLst>
              <a:gd name="adj1" fmla="val 63432"/>
              <a:gd name="adj2" fmla="val 7435"/>
              <a:gd name="adj3" fmla="val 16667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　地面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6AB8A511-0355-4060-B426-481EE0464AD4}"/>
              </a:ext>
            </a:extLst>
          </p:cNvPr>
          <p:cNvSpPr/>
          <p:nvPr/>
        </p:nvSpPr>
        <p:spPr>
          <a:xfrm>
            <a:off x="3240473" y="1451701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屋根の色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96853D1A-F79D-4AC5-8AD3-ABE80E389FEB}"/>
              </a:ext>
            </a:extLst>
          </p:cNvPr>
          <p:cNvSpPr/>
          <p:nvPr/>
        </p:nvSpPr>
        <p:spPr>
          <a:xfrm>
            <a:off x="3240473" y="1851428"/>
            <a:ext cx="3336904" cy="311513"/>
          </a:xfrm>
          <a:prstGeom prst="wedgeRoundRectCallout">
            <a:avLst>
              <a:gd name="adj1" fmla="val 60941"/>
              <a:gd name="adj2" fmla="val 7435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　屋根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4BC16271-4C28-4AFF-B544-C824F8119727}"/>
              </a:ext>
            </a:extLst>
          </p:cNvPr>
          <p:cNvSpPr/>
          <p:nvPr/>
        </p:nvSpPr>
        <p:spPr>
          <a:xfrm>
            <a:off x="3240473" y="2228966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　　　かべの色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321D3328-56F3-4E4D-B3BE-4A100C706F0E}"/>
              </a:ext>
            </a:extLst>
          </p:cNvPr>
          <p:cNvSpPr/>
          <p:nvPr/>
        </p:nvSpPr>
        <p:spPr>
          <a:xfrm>
            <a:off x="3240473" y="2606504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　　　　かべ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586CA7E6-E26E-40E3-8B67-87DA4EB385B4}"/>
              </a:ext>
            </a:extLst>
          </p:cNvPr>
          <p:cNvSpPr/>
          <p:nvPr/>
        </p:nvSpPr>
        <p:spPr>
          <a:xfrm>
            <a:off x="3223230" y="2978694"/>
            <a:ext cx="3336904" cy="311513"/>
          </a:xfrm>
          <a:prstGeom prst="wedgeRoundRectCallout">
            <a:avLst>
              <a:gd name="adj1" fmla="val 62602"/>
              <a:gd name="adj2" fmla="val 7435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　窓の色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F859E3BB-C06A-4A6F-BF51-8C61D9B7BC97}"/>
              </a:ext>
            </a:extLst>
          </p:cNvPr>
          <p:cNvSpPr/>
          <p:nvPr/>
        </p:nvSpPr>
        <p:spPr>
          <a:xfrm>
            <a:off x="3223230" y="3364653"/>
            <a:ext cx="3336904" cy="311513"/>
          </a:xfrm>
          <a:prstGeom prst="wedgeRoundRectCallout">
            <a:avLst>
              <a:gd name="adj1" fmla="val 63432"/>
              <a:gd name="adj2" fmla="val 7435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　　窓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1DEC5730-5BB1-4B77-8D4D-5DDD39C3E59E}"/>
              </a:ext>
            </a:extLst>
          </p:cNvPr>
          <p:cNvSpPr/>
          <p:nvPr/>
        </p:nvSpPr>
        <p:spPr>
          <a:xfrm>
            <a:off x="3223230" y="3750612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窓さんの太さ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C4B220F2-D2DE-4187-9BC6-FABD55AA5147}"/>
              </a:ext>
            </a:extLst>
          </p:cNvPr>
          <p:cNvSpPr/>
          <p:nvPr/>
        </p:nvSpPr>
        <p:spPr>
          <a:xfrm>
            <a:off x="3223230" y="4150339"/>
            <a:ext cx="3336904" cy="311513"/>
          </a:xfrm>
          <a:prstGeom prst="wedgeRoundRectCallout">
            <a:avLst>
              <a:gd name="adj1" fmla="val 60941"/>
              <a:gd name="adj2" fmla="val 7435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窓さんの色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9610B99C-2846-47D6-B10B-606F35E1A98C}"/>
              </a:ext>
            </a:extLst>
          </p:cNvPr>
          <p:cNvSpPr/>
          <p:nvPr/>
        </p:nvSpPr>
        <p:spPr>
          <a:xfrm>
            <a:off x="3223230" y="4527877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横のさん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FB0AA415-F8D7-473F-95A7-8027C7B8BF17}"/>
              </a:ext>
            </a:extLst>
          </p:cNvPr>
          <p:cNvSpPr/>
          <p:nvPr/>
        </p:nvSpPr>
        <p:spPr>
          <a:xfrm>
            <a:off x="3223230" y="4905415"/>
            <a:ext cx="3336904" cy="311513"/>
          </a:xfrm>
          <a:prstGeom prst="wedgeRoundRectCallout">
            <a:avLst>
              <a:gd name="adj1" fmla="val 61356"/>
              <a:gd name="adj2" fmla="val 2988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縦のさん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0" name="吹き出し: 角を丸めた四角形 29">
            <a:extLst>
              <a:ext uri="{FF2B5EF4-FFF2-40B4-BE49-F238E27FC236}">
                <a16:creationId xmlns:a16="http://schemas.microsoft.com/office/drawing/2014/main" id="{1B7AB226-031E-4209-A084-01458E57CD3A}"/>
              </a:ext>
            </a:extLst>
          </p:cNvPr>
          <p:cNvSpPr/>
          <p:nvPr/>
        </p:nvSpPr>
        <p:spPr>
          <a:xfrm>
            <a:off x="3178149" y="5612451"/>
            <a:ext cx="3336904" cy="311513"/>
          </a:xfrm>
          <a:prstGeom prst="wedgeRoundRectCallout">
            <a:avLst>
              <a:gd name="adj1" fmla="val 63069"/>
              <a:gd name="adj2" fmla="val 15219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垣根の繰り返し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1" name="吹き出し: 角を丸めた四角形 30">
            <a:extLst>
              <a:ext uri="{FF2B5EF4-FFF2-40B4-BE49-F238E27FC236}">
                <a16:creationId xmlns:a16="http://schemas.microsoft.com/office/drawing/2014/main" id="{F822BAED-8C7A-4C3C-8EFE-71E98D971C64}"/>
              </a:ext>
            </a:extLst>
          </p:cNvPr>
          <p:cNvSpPr/>
          <p:nvPr/>
        </p:nvSpPr>
        <p:spPr>
          <a:xfrm>
            <a:off x="3178149" y="5989989"/>
            <a:ext cx="3336904" cy="311513"/>
          </a:xfrm>
          <a:prstGeom prst="wedgeRoundRectCallout">
            <a:avLst>
              <a:gd name="adj1" fmla="val 68778"/>
              <a:gd name="adj2" fmla="val 15219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　　　　垣根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6" name="図 25" descr="グラフ&#10;&#10;自動的に生成された説明">
            <a:extLst>
              <a:ext uri="{FF2B5EF4-FFF2-40B4-BE49-F238E27FC236}">
                <a16:creationId xmlns:a16="http://schemas.microsoft.com/office/drawing/2014/main" id="{EAA86F74-3F4B-46F3-AA85-EA7ED99866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63" y="883313"/>
            <a:ext cx="2957073" cy="232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6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30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599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8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③登る太陽と家　ミッション</a:t>
            </a:r>
            <a:endParaRPr lang="ja-JP" altLang="en-US" sz="4800" b="1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6A1F9E5-43BD-4B18-8D6F-975762396224}"/>
              </a:ext>
            </a:extLst>
          </p:cNvPr>
          <p:cNvSpPr txBox="1"/>
          <p:nvPr/>
        </p:nvSpPr>
        <p:spPr>
          <a:xfrm>
            <a:off x="9267034" y="17417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pic>
        <p:nvPicPr>
          <p:cNvPr id="35" name="図 34" descr="グラフ&#10;&#10;自動的に生成された説明">
            <a:extLst>
              <a:ext uri="{FF2B5EF4-FFF2-40B4-BE49-F238E27FC236}">
                <a16:creationId xmlns:a16="http://schemas.microsoft.com/office/drawing/2014/main" id="{914BCF60-7955-4E12-9983-9F634B4CD0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96" y="1030801"/>
            <a:ext cx="7414675" cy="5827199"/>
          </a:xfrm>
          <a:prstGeom prst="rect">
            <a:avLst/>
          </a:prstGeom>
        </p:spPr>
      </p:pic>
      <p:sp>
        <p:nvSpPr>
          <p:cNvPr id="37" name="吹き出し: 角を丸めた四角形 36">
            <a:extLst>
              <a:ext uri="{FF2B5EF4-FFF2-40B4-BE49-F238E27FC236}">
                <a16:creationId xmlns:a16="http://schemas.microsoft.com/office/drawing/2014/main" id="{A0BF3C74-6A60-40C3-9F8F-57F9C60697DC}"/>
              </a:ext>
            </a:extLst>
          </p:cNvPr>
          <p:cNvSpPr/>
          <p:nvPr/>
        </p:nvSpPr>
        <p:spPr>
          <a:xfrm>
            <a:off x="7358743" y="986975"/>
            <a:ext cx="4555361" cy="3904340"/>
          </a:xfrm>
          <a:prstGeom prst="wedgeRoundRectCallout">
            <a:avLst>
              <a:gd name="adj1" fmla="val -64681"/>
              <a:gd name="adj2" fmla="val 3845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自分で</a:t>
            </a:r>
            <a:r>
              <a:rPr kumimoji="0" lang="ja-JP" altLang="en-US" sz="4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絵や</a:t>
            </a:r>
            <a:endParaRPr kumimoji="0" lang="en-US" altLang="ja-JP" sz="4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プログラムを</a:t>
            </a:r>
            <a:endParaRPr kumimoji="0" lang="en-US" altLang="ja-JP" sz="4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4400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追加して</a:t>
            </a:r>
            <a:endParaRPr kumimoji="0" lang="en-US" altLang="ja-JP" sz="4400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4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ea"/>
                <a:cs typeface="Times New Roman" panose="02020603050405020304" pitchFamily="18" charset="0"/>
              </a:rPr>
              <a:t>オリジナル作品に仕上げよう！</a:t>
            </a:r>
            <a:endParaRPr kumimoji="0" lang="en-US" altLang="ja-JP" sz="4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CC18DB4D-7265-4276-9994-F46161D5B8A0}"/>
              </a:ext>
            </a:extLst>
          </p:cNvPr>
          <p:cNvSpPr/>
          <p:nvPr/>
        </p:nvSpPr>
        <p:spPr>
          <a:xfrm>
            <a:off x="8155966" y="5304968"/>
            <a:ext cx="2960914" cy="113211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h</a:t>
            </a:r>
            <a:r>
              <a:rPr kumimoji="1" lang="en-US" altLang="ja-JP" sz="44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ouse</a:t>
            </a: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で保存</a:t>
            </a:r>
            <a:endParaRPr kumimoji="1" lang="en-US" altLang="ja-JP" sz="2800" dirty="0">
              <a:solidFill>
                <a:srgbClr val="FF000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922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C4B8FE0-E041-4475-BD7A-D3F92EB84A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3157" y="225083"/>
            <a:ext cx="11745685" cy="796231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CC9398-9835-4B74-92D8-19ED4CE03383}"/>
              </a:ext>
            </a:extLst>
          </p:cNvPr>
          <p:cNvSpPr txBox="1"/>
          <p:nvPr/>
        </p:nvSpPr>
        <p:spPr>
          <a:xfrm>
            <a:off x="685611" y="1543972"/>
            <a:ext cx="11056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できるところまで</a:t>
            </a:r>
            <a:r>
              <a:rPr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、無理せず進めよう</a:t>
            </a:r>
            <a:endParaRPr kumimoji="1" lang="ja-JP" altLang="en-US" sz="48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6695B6-9D41-4F90-8D3D-5758D678BAA7}"/>
              </a:ext>
            </a:extLst>
          </p:cNvPr>
          <p:cNvSpPr txBox="1"/>
          <p:nvPr/>
        </p:nvSpPr>
        <p:spPr>
          <a:xfrm>
            <a:off x="950718" y="2965276"/>
            <a:ext cx="105262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残りの時間は、</a:t>
            </a:r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ミッションに挑戦したり、</a:t>
            </a:r>
            <a:endParaRPr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他のコースに挑戦したりしよう！！</a:t>
            </a:r>
            <a:endParaRPr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あと、５分になったら終了して、</a:t>
            </a:r>
            <a:endParaRPr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アンケートを記入します。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CD5273-C5F4-414D-A043-32CEBA557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76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E48298C-0372-4500-95C2-C2BF80F1CF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16" y="0"/>
            <a:ext cx="3374966" cy="337496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DC79860-4863-413E-86F2-6223FE27C6D3}"/>
              </a:ext>
            </a:extLst>
          </p:cNvPr>
          <p:cNvSpPr/>
          <p:nvPr/>
        </p:nvSpPr>
        <p:spPr>
          <a:xfrm>
            <a:off x="4753861" y="881976"/>
            <a:ext cx="7109639" cy="49859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今日のプロセッシング</a:t>
            </a:r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終了！</a:t>
            </a:r>
            <a:endParaRPr lang="en-US" altLang="ja-JP" sz="6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次回は絵や写真を</a:t>
            </a:r>
            <a:endParaRPr lang="en-US" altLang="ja-JP" sz="6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使って、</a:t>
            </a:r>
            <a:endParaRPr lang="en-US" altLang="ja-JP" sz="66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物語を作るよ</a:t>
            </a:r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1027EA-BCBC-4AE5-AD3A-86088552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7429580-0BE6-41DD-8B2F-194079D390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37" y="3232002"/>
            <a:ext cx="4431724" cy="273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0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9AF5B2-48EB-4CAB-9B27-B31DDB252E46}"/>
              </a:ext>
            </a:extLst>
          </p:cNvPr>
          <p:cNvSpPr txBox="1"/>
          <p:nvPr/>
        </p:nvSpPr>
        <p:spPr>
          <a:xfrm>
            <a:off x="571498" y="2171867"/>
            <a:ext cx="113973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３</a:t>
            </a:r>
            <a:r>
              <a:rPr lang="en-US" altLang="ja-JP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.</a:t>
            </a:r>
            <a:r>
              <a:rPr lang="ja-JP" altLang="en-US" sz="6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スタートの前に</a:t>
            </a:r>
            <a:r>
              <a:rPr lang="en-US" altLang="ja-JP" sz="6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…</a:t>
            </a:r>
          </a:p>
          <a:p>
            <a:r>
              <a:rPr lang="ja-JP" altLang="en-US" sz="3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</a:t>
            </a:r>
            <a:r>
              <a:rPr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プログラムのくわしい説明は、</a:t>
            </a:r>
            <a:endParaRPr lang="en-US" altLang="ja-JP" sz="36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「まつだっち</a:t>
            </a:r>
            <a:r>
              <a:rPr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」のテキストに書いてあります。</a:t>
            </a:r>
            <a:endParaRPr lang="en-US" altLang="ja-JP" sz="36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タブレットで、</a:t>
            </a:r>
            <a:r>
              <a:rPr kumimoji="1" lang="ja-JP" altLang="en-US" sz="3600" dirty="0" err="1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まつだっ</a:t>
            </a:r>
            <a:r>
              <a:rPr kumimoji="1"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ちから今日のテキストも</a:t>
            </a:r>
            <a:endParaRPr kumimoji="1" lang="en-US" altLang="ja-JP" sz="36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開いておこう！</a:t>
            </a:r>
            <a:endParaRPr kumimoji="1" lang="ja-JP" altLang="en-US" sz="3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766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E48298C-0372-4500-95C2-C2BF80F1CF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4" y="461357"/>
            <a:ext cx="5935286" cy="593528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DC79860-4863-413E-86F2-6223FE27C6D3}"/>
              </a:ext>
            </a:extLst>
          </p:cNvPr>
          <p:cNvSpPr/>
          <p:nvPr/>
        </p:nvSpPr>
        <p:spPr>
          <a:xfrm>
            <a:off x="5422464" y="889843"/>
            <a:ext cx="634019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それではいよいよ</a:t>
            </a:r>
            <a:endParaRPr lang="en-US" altLang="ja-JP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プロセッシング</a:t>
            </a:r>
            <a:endParaRPr lang="en-US" altLang="ja-JP" sz="6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スタート！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885722-B17A-4F62-96BC-582A72779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2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3" y="-60830"/>
            <a:ext cx="6246144" cy="6405621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118943" y="1574254"/>
            <a:ext cx="5933034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/>
              <a:t>void setup(){</a:t>
            </a:r>
          </a:p>
          <a:p>
            <a:r>
              <a:rPr lang="en-US" altLang="ja-JP" sz="3200" dirty="0"/>
              <a:t>  size(800,800);</a:t>
            </a:r>
          </a:p>
          <a:p>
            <a:r>
              <a:rPr lang="en-US" altLang="ja-JP" sz="3200" dirty="0"/>
              <a:t>}</a:t>
            </a:r>
          </a:p>
          <a:p>
            <a:endParaRPr lang="en-US" altLang="ja-JP" sz="3200" dirty="0"/>
          </a:p>
          <a:p>
            <a:r>
              <a:rPr lang="en-US" altLang="ja-JP" sz="3200" dirty="0"/>
              <a:t>void draw(){</a:t>
            </a:r>
          </a:p>
          <a:p>
            <a:r>
              <a:rPr lang="en-US" altLang="ja-JP" sz="3200" dirty="0"/>
              <a:t>   circle(mouseX,mouseY,100);</a:t>
            </a:r>
          </a:p>
          <a:p>
            <a:r>
              <a:rPr lang="en-US" altLang="ja-JP" sz="3200" dirty="0"/>
              <a:t>}</a:t>
            </a: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前回の復習だよ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031829" y="48974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B0F4BDAE-40C2-4B2F-B085-530365E3D930}"/>
              </a:ext>
            </a:extLst>
          </p:cNvPr>
          <p:cNvSpPr/>
          <p:nvPr/>
        </p:nvSpPr>
        <p:spPr>
          <a:xfrm>
            <a:off x="4878659" y="1467365"/>
            <a:ext cx="5804452" cy="1116809"/>
          </a:xfrm>
          <a:prstGeom prst="wedgeRoundRectCallout">
            <a:avLst>
              <a:gd name="adj1" fmla="val -69567"/>
              <a:gd name="adj2" fmla="val -2241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void setup()</a:t>
            </a: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：準備をする</a:t>
            </a:r>
            <a:endParaRPr kumimoji="0" lang="en-US" altLang="ja-JP" sz="36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｛　｝の中を一度だけ実行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65EA6AAE-D0C9-43EB-975D-7B371B2C6CCC}"/>
              </a:ext>
            </a:extLst>
          </p:cNvPr>
          <p:cNvSpPr/>
          <p:nvPr/>
        </p:nvSpPr>
        <p:spPr>
          <a:xfrm>
            <a:off x="4878659" y="2681055"/>
            <a:ext cx="6332680" cy="1116809"/>
          </a:xfrm>
          <a:prstGeom prst="wedgeRoundRectCallout">
            <a:avLst>
              <a:gd name="adj1" fmla="val -70556"/>
              <a:gd name="adj2" fmla="val 475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void draw()</a:t>
            </a: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：描く</a:t>
            </a:r>
            <a:endParaRPr kumimoji="0" lang="en-US" altLang="ja-JP" sz="36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｛　｝の中に実行を繰り返す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676A90E9-ACF4-4543-AC78-1E916B4A47F2}"/>
              </a:ext>
            </a:extLst>
          </p:cNvPr>
          <p:cNvSpPr/>
          <p:nvPr/>
        </p:nvSpPr>
        <p:spPr>
          <a:xfrm>
            <a:off x="2254666" y="4562584"/>
            <a:ext cx="5247986" cy="864303"/>
          </a:xfrm>
          <a:prstGeom prst="wedgeRoundRectCallout">
            <a:avLst>
              <a:gd name="adj1" fmla="val 56411"/>
              <a:gd name="adj2" fmla="val -239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だから</a:t>
            </a:r>
            <a:r>
              <a:rPr kumimoji="0" lang="en-US" altLang="ja-JP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…</a:t>
            </a: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こうなります。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093DA82-80F3-4AE4-802A-000304366D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810" y="3797863"/>
            <a:ext cx="3396529" cy="2992397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B2BBF14A-4DE0-4CBF-82F4-DF207D7CAE8F}"/>
              </a:ext>
            </a:extLst>
          </p:cNvPr>
          <p:cNvSpPr/>
          <p:nvPr/>
        </p:nvSpPr>
        <p:spPr>
          <a:xfrm>
            <a:off x="1066926" y="5504726"/>
            <a:ext cx="7129669" cy="964162"/>
          </a:xfrm>
          <a:prstGeom prst="wedgeRoundRectCallout">
            <a:avLst>
              <a:gd name="adj1" fmla="val 35957"/>
              <a:gd name="adj2" fmla="val 2060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6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めちゃくちゃ重要！</a:t>
            </a:r>
            <a:endParaRPr kumimoji="0" lang="en-US" altLang="ja-JP" sz="6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064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-339126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3652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前回の復習だよ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031829" y="48974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1046801" y="1212275"/>
            <a:ext cx="4464684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/>
              <a:t>int a=0;</a:t>
            </a:r>
          </a:p>
          <a:p>
            <a:endParaRPr lang="en-US" altLang="ja-JP" sz="3200" dirty="0"/>
          </a:p>
          <a:p>
            <a:r>
              <a:rPr lang="en-US" altLang="ja-JP" sz="3200" dirty="0"/>
              <a:t>void setup(){</a:t>
            </a:r>
          </a:p>
          <a:p>
            <a:r>
              <a:rPr lang="en-US" altLang="ja-JP" sz="3200" dirty="0"/>
              <a:t>  size(800, 800);</a:t>
            </a:r>
          </a:p>
          <a:p>
            <a:r>
              <a:rPr lang="en-US" altLang="ja-JP" sz="3200" dirty="0"/>
              <a:t>}</a:t>
            </a:r>
          </a:p>
          <a:p>
            <a:endParaRPr lang="en-US" altLang="ja-JP" sz="3200" dirty="0"/>
          </a:p>
          <a:p>
            <a:r>
              <a:rPr lang="en-US" altLang="ja-JP" sz="3200" dirty="0"/>
              <a:t>void draw(){</a:t>
            </a:r>
          </a:p>
          <a:p>
            <a:r>
              <a:rPr lang="en-US" altLang="ja-JP" sz="3200" dirty="0"/>
              <a:t>  background(100);</a:t>
            </a:r>
          </a:p>
          <a:p>
            <a:r>
              <a:rPr lang="en-US" altLang="ja-JP" sz="3200" dirty="0"/>
              <a:t>  a=a+1;</a:t>
            </a:r>
          </a:p>
          <a:p>
            <a:r>
              <a:rPr lang="en-US" altLang="ja-JP" sz="3200" dirty="0"/>
              <a:t>   ellipse(</a:t>
            </a:r>
            <a:r>
              <a:rPr lang="en-US" altLang="ja-JP" sz="3200" b="1" dirty="0"/>
              <a:t>a</a:t>
            </a:r>
            <a:r>
              <a:rPr lang="en-US" altLang="ja-JP" sz="3200" dirty="0"/>
              <a:t>,100,80,80);</a:t>
            </a:r>
          </a:p>
          <a:p>
            <a:r>
              <a:rPr lang="en-US" altLang="ja-JP" sz="3200" dirty="0"/>
              <a:t>}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2467A76-D640-443C-AAC8-807E6B5565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408" y="2201620"/>
            <a:ext cx="4795649" cy="4218094"/>
          </a:xfrm>
          <a:prstGeom prst="rect">
            <a:avLst/>
          </a:prstGeom>
        </p:spPr>
      </p:pic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0FB1F58-2A0B-4FCF-97AC-65EFBEA42F45}"/>
              </a:ext>
            </a:extLst>
          </p:cNvPr>
          <p:cNvSpPr/>
          <p:nvPr/>
        </p:nvSpPr>
        <p:spPr>
          <a:xfrm>
            <a:off x="6407836" y="987754"/>
            <a:ext cx="5247986" cy="864303"/>
          </a:xfrm>
          <a:prstGeom prst="wedgeRoundRectCallout">
            <a:avLst>
              <a:gd name="adj1" fmla="val -66061"/>
              <a:gd name="adj2" fmla="val 5127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このように打ってみよう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FBD409C8-67B1-46A1-88FB-B7ACAF1AD59D}"/>
              </a:ext>
            </a:extLst>
          </p:cNvPr>
          <p:cNvSpPr/>
          <p:nvPr/>
        </p:nvSpPr>
        <p:spPr>
          <a:xfrm>
            <a:off x="3891231" y="3662519"/>
            <a:ext cx="5788012" cy="864303"/>
          </a:xfrm>
          <a:prstGeom prst="wedgeRoundRectCallout">
            <a:avLst>
              <a:gd name="adj1" fmla="val -40647"/>
              <a:gd name="adj2" fmla="val 7120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背景をグレーでぬりつぶし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D29D6C5C-FAC2-4D85-93E4-641E41974B72}"/>
              </a:ext>
            </a:extLst>
          </p:cNvPr>
          <p:cNvSpPr/>
          <p:nvPr/>
        </p:nvSpPr>
        <p:spPr>
          <a:xfrm>
            <a:off x="5256205" y="4852629"/>
            <a:ext cx="5093743" cy="864303"/>
          </a:xfrm>
          <a:prstGeom prst="wedgeRoundRectCallout">
            <a:avLst>
              <a:gd name="adj1" fmla="val -95022"/>
              <a:gd name="adj2" fmla="val 1600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X</a:t>
            </a: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座標が１ずつ増えます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C0F0874-DF88-49DE-8BF9-6811352CF0D5}"/>
              </a:ext>
            </a:extLst>
          </p:cNvPr>
          <p:cNvSpPr/>
          <p:nvPr/>
        </p:nvSpPr>
        <p:spPr>
          <a:xfrm>
            <a:off x="7063408" y="2743200"/>
            <a:ext cx="1815549" cy="36622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7643D8F7-392B-4CEA-9B46-80C3C39C5124}"/>
              </a:ext>
            </a:extLst>
          </p:cNvPr>
          <p:cNvSpPr/>
          <p:nvPr/>
        </p:nvSpPr>
        <p:spPr>
          <a:xfrm>
            <a:off x="9031829" y="1958178"/>
            <a:ext cx="2894006" cy="544724"/>
          </a:xfrm>
          <a:prstGeom prst="wedgeRoundRectCallout">
            <a:avLst>
              <a:gd name="adj1" fmla="val -40647"/>
              <a:gd name="adj2" fmla="val 7120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動きましたか？</a:t>
            </a:r>
            <a:endParaRPr kumimoji="0" lang="en-US" altLang="ja-JP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68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-339126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3652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前回の復習だよ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031829" y="48974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1046801" y="1212275"/>
            <a:ext cx="4464684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/>
              <a:t>int a=1;</a:t>
            </a:r>
          </a:p>
          <a:p>
            <a:endParaRPr lang="en-US" altLang="ja-JP" sz="3200" dirty="0"/>
          </a:p>
          <a:p>
            <a:r>
              <a:rPr lang="en-US" altLang="ja-JP" sz="3200" dirty="0"/>
              <a:t>void setup(){</a:t>
            </a:r>
          </a:p>
          <a:p>
            <a:r>
              <a:rPr lang="en-US" altLang="ja-JP" sz="3200" dirty="0"/>
              <a:t>  size(800, 800);</a:t>
            </a:r>
          </a:p>
          <a:p>
            <a:r>
              <a:rPr lang="en-US" altLang="ja-JP" sz="3200" dirty="0"/>
              <a:t>}</a:t>
            </a:r>
          </a:p>
          <a:p>
            <a:endParaRPr lang="en-US" altLang="ja-JP" sz="3200" dirty="0"/>
          </a:p>
          <a:p>
            <a:r>
              <a:rPr lang="en-US" altLang="ja-JP" sz="3200" dirty="0"/>
              <a:t>void draw(){</a:t>
            </a:r>
          </a:p>
          <a:p>
            <a:r>
              <a:rPr lang="en-US" altLang="ja-JP" sz="3200" dirty="0"/>
              <a:t>  background(100);</a:t>
            </a:r>
          </a:p>
          <a:p>
            <a:r>
              <a:rPr lang="en-US" altLang="ja-JP" sz="3200" dirty="0"/>
              <a:t>  a=a+1;</a:t>
            </a:r>
          </a:p>
          <a:p>
            <a:r>
              <a:rPr lang="en-US" altLang="ja-JP" sz="3200" dirty="0"/>
              <a:t>   ellipse(</a:t>
            </a:r>
            <a:r>
              <a:rPr lang="en-US" altLang="ja-JP" sz="3200" b="1" dirty="0"/>
              <a:t>a</a:t>
            </a:r>
            <a:r>
              <a:rPr lang="en-US" altLang="ja-JP" sz="3200" dirty="0"/>
              <a:t>,100,80,80);</a:t>
            </a:r>
          </a:p>
          <a:p>
            <a:r>
              <a:rPr lang="en-US" altLang="ja-JP" sz="3200" dirty="0"/>
              <a:t>}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2467A76-D640-443C-AAC8-807E6B5565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408" y="2201620"/>
            <a:ext cx="4795649" cy="4218094"/>
          </a:xfrm>
          <a:prstGeom prst="rect">
            <a:avLst/>
          </a:prstGeom>
        </p:spPr>
      </p:pic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0FB1F58-2A0B-4FCF-97AC-65EFBEA42F45}"/>
              </a:ext>
            </a:extLst>
          </p:cNvPr>
          <p:cNvSpPr/>
          <p:nvPr/>
        </p:nvSpPr>
        <p:spPr>
          <a:xfrm>
            <a:off x="4214190" y="981838"/>
            <a:ext cx="2782439" cy="3563658"/>
          </a:xfrm>
          <a:prstGeom prst="wedgeRoundRectCallout">
            <a:avLst>
              <a:gd name="adj1" fmla="val 61961"/>
              <a:gd name="adj2" fmla="val -351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動く速さを</a:t>
            </a:r>
            <a:endParaRPr kumimoji="0" lang="en-US" altLang="ja-JP" sz="36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変えてみよう！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どうすればいいかな？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CC0F0874-DF88-49DE-8BF9-6811352CF0D5}"/>
              </a:ext>
            </a:extLst>
          </p:cNvPr>
          <p:cNvSpPr/>
          <p:nvPr/>
        </p:nvSpPr>
        <p:spPr>
          <a:xfrm>
            <a:off x="7063408" y="2743200"/>
            <a:ext cx="1815549" cy="36622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94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50" y="-52945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3652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前回の復習だよ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031829" y="48974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1049637" y="1073821"/>
            <a:ext cx="4305987" cy="5882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200" dirty="0"/>
              <a:t>int a=1;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int b=1;</a:t>
            </a:r>
          </a:p>
          <a:p>
            <a:pPr>
              <a:lnSpc>
                <a:spcPts val="3000"/>
              </a:lnSpc>
            </a:pPr>
            <a:endParaRPr lang="en-US" altLang="ja-JP" sz="3200" b="1" dirty="0">
              <a:solidFill>
                <a:srgbClr val="FF0000"/>
              </a:solidFill>
            </a:endParaRPr>
          </a:p>
          <a:p>
            <a:pPr>
              <a:lnSpc>
                <a:spcPts val="3000"/>
              </a:lnSpc>
            </a:pPr>
            <a:r>
              <a:rPr lang="en-US" altLang="ja-JP" sz="3200" dirty="0"/>
              <a:t>void setup(){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size(800, 800);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}</a:t>
            </a:r>
          </a:p>
          <a:p>
            <a:pPr>
              <a:lnSpc>
                <a:spcPts val="3000"/>
              </a:lnSpc>
            </a:pPr>
            <a:endParaRPr lang="en-US" altLang="ja-JP" sz="3200" dirty="0"/>
          </a:p>
          <a:p>
            <a:pPr>
              <a:lnSpc>
                <a:spcPts val="3000"/>
              </a:lnSpc>
            </a:pPr>
            <a:r>
              <a:rPr lang="en-US" altLang="ja-JP" sz="3200" dirty="0"/>
              <a:t>void draw(){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background(100);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a=a+1;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</a:t>
            </a:r>
            <a:r>
              <a:rPr lang="en-US" altLang="ja-JP" sz="3200" b="1" dirty="0">
                <a:solidFill>
                  <a:srgbClr val="FF0000"/>
                </a:solidFill>
              </a:rPr>
              <a:t>b=b+1;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  if(a&gt;=400){a=400;}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  if(b&gt;=400){b=400;}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ellipse(</a:t>
            </a:r>
            <a:r>
              <a:rPr lang="en-US" altLang="ja-JP" sz="3200" b="1" dirty="0"/>
              <a:t>a</a:t>
            </a:r>
            <a:r>
              <a:rPr lang="en-US" altLang="ja-JP" sz="3200" dirty="0"/>
              <a:t>,</a:t>
            </a:r>
            <a:r>
              <a:rPr lang="en-US" altLang="ja-JP" sz="3200" b="1" dirty="0"/>
              <a:t> </a:t>
            </a:r>
            <a:r>
              <a:rPr lang="en-US" altLang="ja-JP" sz="3200" b="1" dirty="0">
                <a:solidFill>
                  <a:srgbClr val="FF0000"/>
                </a:solidFill>
              </a:rPr>
              <a:t>b</a:t>
            </a:r>
            <a:r>
              <a:rPr lang="en-US" altLang="ja-JP" sz="3200" dirty="0"/>
              <a:t>,80,80);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}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0FB1F58-2A0B-4FCF-97AC-65EFBEA42F45}"/>
              </a:ext>
            </a:extLst>
          </p:cNvPr>
          <p:cNvSpPr/>
          <p:nvPr/>
        </p:nvSpPr>
        <p:spPr>
          <a:xfrm>
            <a:off x="3034748" y="981838"/>
            <a:ext cx="8824743" cy="564802"/>
          </a:xfrm>
          <a:prstGeom prst="wedgeRoundRectCallout">
            <a:avLst>
              <a:gd name="adj1" fmla="val -39790"/>
              <a:gd name="adj2" fmla="val 8478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赤い部分をつけたし、又は、変更をしよう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4E48BCD-8058-4633-9A23-1DC11C7675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54" y="1735168"/>
            <a:ext cx="5068007" cy="4810796"/>
          </a:xfrm>
          <a:prstGeom prst="rect">
            <a:avLst/>
          </a:prstGeom>
        </p:spPr>
      </p:pic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ECA5E9E3-5B99-4B33-9EF9-51E9665100EE}"/>
              </a:ext>
            </a:extLst>
          </p:cNvPr>
          <p:cNvSpPr/>
          <p:nvPr/>
        </p:nvSpPr>
        <p:spPr>
          <a:xfrm>
            <a:off x="1683026" y="5626894"/>
            <a:ext cx="3672598" cy="395288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48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5688496" y="4736721"/>
            <a:ext cx="5844208" cy="1277658"/>
          </a:xfrm>
          <a:prstGeom prst="wedgeRoundRectCallout">
            <a:avLst>
              <a:gd name="adj1" fmla="val -56609"/>
              <a:gd name="adj2" fmla="val 4174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中央で止まるようにするには、どうすればいいかな？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1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50" y="-529459"/>
            <a:ext cx="6452728" cy="6405621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136525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44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前回の復習だよ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9031829" y="48974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</a:t>
            </a:r>
            <a:r>
              <a:rPr kumimoji="1" lang="ja-JP" altLang="en-US" sz="2000" dirty="0"/>
              <a:t>６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3DDC0F-A917-4E1C-8135-6BDE10D2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290D03-A5BD-4F92-9771-CBC7F67EA76B}"/>
              </a:ext>
            </a:extLst>
          </p:cNvPr>
          <p:cNvSpPr/>
          <p:nvPr/>
        </p:nvSpPr>
        <p:spPr>
          <a:xfrm>
            <a:off x="1049637" y="1073821"/>
            <a:ext cx="4305987" cy="5882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200" dirty="0"/>
              <a:t>int a=1;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int b=1;</a:t>
            </a:r>
          </a:p>
          <a:p>
            <a:pPr>
              <a:lnSpc>
                <a:spcPts val="3000"/>
              </a:lnSpc>
            </a:pPr>
            <a:endParaRPr lang="en-US" altLang="ja-JP" sz="3200" b="1" dirty="0">
              <a:solidFill>
                <a:srgbClr val="FF0000"/>
              </a:solidFill>
            </a:endParaRPr>
          </a:p>
          <a:p>
            <a:pPr>
              <a:lnSpc>
                <a:spcPts val="3000"/>
              </a:lnSpc>
            </a:pPr>
            <a:r>
              <a:rPr lang="en-US" altLang="ja-JP" sz="3200" dirty="0"/>
              <a:t>void setup(){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size(800, 800);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}</a:t>
            </a:r>
          </a:p>
          <a:p>
            <a:pPr>
              <a:lnSpc>
                <a:spcPts val="3000"/>
              </a:lnSpc>
            </a:pPr>
            <a:endParaRPr lang="en-US" altLang="ja-JP" sz="3200" dirty="0"/>
          </a:p>
          <a:p>
            <a:pPr>
              <a:lnSpc>
                <a:spcPts val="3000"/>
              </a:lnSpc>
            </a:pPr>
            <a:r>
              <a:rPr lang="en-US" altLang="ja-JP" sz="3200" dirty="0"/>
              <a:t>void draw(){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background(100);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a=a+1;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</a:t>
            </a:r>
            <a:r>
              <a:rPr lang="en-US" altLang="ja-JP" sz="3200" b="1" dirty="0">
                <a:solidFill>
                  <a:srgbClr val="FF0000"/>
                </a:solidFill>
              </a:rPr>
              <a:t>b=b+1;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  if(a&gt;=400){a=400;}</a:t>
            </a:r>
          </a:p>
          <a:p>
            <a:pPr>
              <a:lnSpc>
                <a:spcPts val="3000"/>
              </a:lnSpc>
            </a:pPr>
            <a:r>
              <a:rPr lang="en-US" altLang="ja-JP" sz="3200" b="1" dirty="0">
                <a:solidFill>
                  <a:srgbClr val="FF0000"/>
                </a:solidFill>
              </a:rPr>
              <a:t>  if(b&gt;=400){b=400;}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  ellipse(</a:t>
            </a:r>
            <a:r>
              <a:rPr lang="en-US" altLang="ja-JP" sz="3200" b="1" dirty="0"/>
              <a:t>a</a:t>
            </a:r>
            <a:r>
              <a:rPr lang="en-US" altLang="ja-JP" sz="3200" dirty="0"/>
              <a:t>,</a:t>
            </a:r>
            <a:r>
              <a:rPr lang="en-US" altLang="ja-JP" sz="3200" b="1" dirty="0"/>
              <a:t> </a:t>
            </a:r>
            <a:r>
              <a:rPr lang="en-US" altLang="ja-JP" sz="3200" b="1" dirty="0">
                <a:solidFill>
                  <a:srgbClr val="FF0000"/>
                </a:solidFill>
              </a:rPr>
              <a:t>b</a:t>
            </a:r>
            <a:r>
              <a:rPr lang="en-US" altLang="ja-JP" sz="3200" dirty="0"/>
              <a:t>,80,80);</a:t>
            </a:r>
          </a:p>
          <a:p>
            <a:pPr>
              <a:lnSpc>
                <a:spcPts val="3000"/>
              </a:lnSpc>
            </a:pPr>
            <a:r>
              <a:rPr lang="en-US" altLang="ja-JP" sz="3200" dirty="0"/>
              <a:t>}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0FB1F58-2A0B-4FCF-97AC-65EFBEA42F45}"/>
              </a:ext>
            </a:extLst>
          </p:cNvPr>
          <p:cNvSpPr/>
          <p:nvPr/>
        </p:nvSpPr>
        <p:spPr>
          <a:xfrm>
            <a:off x="3458817" y="981838"/>
            <a:ext cx="8400674" cy="564802"/>
          </a:xfrm>
          <a:prstGeom prst="wedgeRoundRectCallout">
            <a:avLst>
              <a:gd name="adj1" fmla="val -39790"/>
              <a:gd name="adj2" fmla="val 8478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赤い部分をつけたし、又は、変更しよう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4E48BCD-8058-4633-9A23-1DC11C7675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54" y="1735168"/>
            <a:ext cx="5068007" cy="4810796"/>
          </a:xfrm>
          <a:prstGeom prst="rect">
            <a:avLst/>
          </a:prstGeom>
        </p:spPr>
      </p:pic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F66C973-B418-4116-8F0C-C1A69329E702}"/>
              </a:ext>
            </a:extLst>
          </p:cNvPr>
          <p:cNvSpPr/>
          <p:nvPr/>
        </p:nvSpPr>
        <p:spPr>
          <a:xfrm>
            <a:off x="5688497" y="5247861"/>
            <a:ext cx="1335156" cy="766518"/>
          </a:xfrm>
          <a:prstGeom prst="wedgeRoundRectCallout">
            <a:avLst>
              <a:gd name="adj1" fmla="val -83540"/>
              <a:gd name="adj2" fmla="val 2162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正解</a:t>
            </a:r>
            <a:endParaRPr kumimoji="0" lang="en-US" altLang="ja-JP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D4FAB93F-E294-45D3-9E5C-B3AEE03885B4}"/>
              </a:ext>
            </a:extLst>
          </p:cNvPr>
          <p:cNvSpPr/>
          <p:nvPr/>
        </p:nvSpPr>
        <p:spPr>
          <a:xfrm>
            <a:off x="4358247" y="1946392"/>
            <a:ext cx="2329193" cy="1432179"/>
          </a:xfrm>
          <a:prstGeom prst="wedgeRoundRectCallout">
            <a:avLst>
              <a:gd name="adj1" fmla="val 72503"/>
              <a:gd name="adj2" fmla="val 620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6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b</a:t>
            </a:r>
            <a:r>
              <a:rPr kumimoji="0" lang="en-US" altLang="ja-JP" sz="3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all-stop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で保存</a:t>
            </a:r>
            <a:endParaRPr kumimoji="0" lang="en-US" altLang="ja-JP" sz="3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55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70C0"/>
        </a:solidFill>
      </a:spPr>
      <a:bodyPr rtlCol="0" anchor="ctr"/>
      <a:lstStyle>
        <a:defPPr algn="l">
          <a:defRPr sz="4800" dirty="0" smtClean="0">
            <a:latin typeface="HGP明朝B" panose="02020800000000000000" pitchFamily="18" charset="-128"/>
            <a:ea typeface="HGP明朝B" panose="02020800000000000000" pitchFamily="18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4586</TotalTime>
  <Words>2925</Words>
  <Application>Microsoft Office PowerPoint</Application>
  <PresentationFormat>ワイド画面</PresentationFormat>
  <Paragraphs>589</Paragraphs>
  <Slides>26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6" baseType="lpstr">
      <vt:lpstr>HGP創英角ﾎﾟｯﾌﾟ体</vt:lpstr>
      <vt:lpstr>HGP明朝B</vt:lpstr>
      <vt:lpstr>HGS創英角ﾎﾟｯﾌﾟ体</vt:lpstr>
      <vt:lpstr>HG創英角ﾎﾟｯﾌﾟ体</vt:lpstr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Administrator</dc:creator>
  <cp:lastModifiedBy>Administrator</cp:lastModifiedBy>
  <cp:revision>327</cp:revision>
  <cp:lastPrinted>2021-10-07T04:05:50Z</cp:lastPrinted>
  <dcterms:created xsi:type="dcterms:W3CDTF">2021-05-24T02:45:33Z</dcterms:created>
  <dcterms:modified xsi:type="dcterms:W3CDTF">2021-10-10T23:08:33Z</dcterms:modified>
</cp:coreProperties>
</file>